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1" r:id="rId20"/>
    <p:sldId id="274" r:id="rId21"/>
    <p:sldId id="275" r:id="rId22"/>
    <p:sldId id="276" r:id="rId23"/>
    <p:sldId id="277" r:id="rId24"/>
    <p:sldId id="278" r:id="rId25"/>
    <p:sldId id="279" r:id="rId26"/>
  </p:sldIdLst>
  <p:sldSz cx="18288000" cy="10287000"/>
  <p:notesSz cx="6858000" cy="9144000"/>
  <p:embeddedFontLst>
    <p:embeddedFont>
      <p:font typeface="Heading Now 31-38 Bold" panose="020B0604020202020204" charset="0"/>
      <p:regular r:id="rId27"/>
    </p:embeddedFont>
    <p:embeddedFont>
      <p:font typeface="Nunito Sans Expanded Bold" panose="020B0604020202020204" charset="0"/>
      <p:regular r:id="rId28"/>
    </p:embeddedFont>
    <p:embeddedFont>
      <p:font typeface="Poppins" panose="020B0604020202020204" charset="0"/>
      <p:regular r:id="rId29"/>
    </p:embeddedFont>
    <p:embeddedFont>
      <p:font typeface="Source Sans Pro Bold Italics" panose="020B0604020202020204" charset="0"/>
      <p:regular r:id="rId30"/>
    </p:embeddedFont>
    <p:embeddedFont>
      <p:font typeface="Nunito Sans Expanded" panose="020B0604020202020204" charset="0"/>
      <p:regular r:id="rId31"/>
    </p:embeddedFont>
    <p:embeddedFont>
      <p:font typeface="Ubuntu" panose="020B0604020202020204" charset="0"/>
      <p:regular r:id="rId32"/>
    </p:embeddedFont>
    <p:embeddedFont>
      <p:font typeface="Source Sans Pro" panose="020B0604020202020204" charset="0"/>
      <p:regular r:id="rId33"/>
    </p:embeddedFont>
    <p:embeddedFont>
      <p:font typeface="Arimo Bold" panose="020B0604020202020204" charset="0"/>
      <p:regular r:id="rId34"/>
    </p:embeddedFont>
    <p:embeddedFont>
      <p:font typeface="Calibri" panose="020F0502020204030204" pitchFamily="34" charset="0"/>
      <p:regular r:id="rId35"/>
      <p:bold r:id="rId36"/>
      <p:italic r:id="rId37"/>
      <p:boldItalic r:id="rId38"/>
    </p:embeddedFont>
    <p:embeddedFont>
      <p:font typeface="Source Sans Pro Bold" panose="020B0604020202020204" charset="0"/>
      <p:regular r:id="rId39"/>
    </p:embeddedFont>
    <p:embeddedFont>
      <p:font typeface="Codec Pro ExtraBold" panose="020B0604020202020204" charset="0"/>
      <p:regular r:id="rId40"/>
    </p:embeddedFont>
    <p:embeddedFont>
      <p:font typeface="Sansation" panose="020B0604020202020204"/>
      <p:regular r:id="rId41"/>
    </p:embeddedFont>
    <p:embeddedFont>
      <p:font typeface="Alata"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29.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33.png"/><Relationship Id="rId4" Type="http://schemas.openxmlformats.org/officeDocument/2006/relationships/image" Target="../media/image50.svg"/><Relationship Id="rId9"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devhome-devhome.vercel.app" TargetMode="External"/><Relationship Id="rId7" Type="http://schemas.openxmlformats.org/officeDocument/2006/relationships/image" Target="../media/image5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hyperlink" Target="https://guerreiras-empreendedoras.vercel.app/index.html" TargetMode="External"/><Relationship Id="rId5" Type="http://schemas.openxmlformats.org/officeDocument/2006/relationships/image" Target="../media/image54.svg"/><Relationship Id="rId10" Type="http://schemas.openxmlformats.org/officeDocument/2006/relationships/image" Target="../media/image10.svg"/><Relationship Id="rId4" Type="http://schemas.openxmlformats.org/officeDocument/2006/relationships/image" Target="../media/image34.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48.jpe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50.png"/><Relationship Id="rId4" Type="http://schemas.openxmlformats.org/officeDocument/2006/relationships/image" Target="../media/image49.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83.sv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2.jpeg"/><Relationship Id="rId5" Type="http://schemas.openxmlformats.org/officeDocument/2006/relationships/image" Target="../media/image81.sv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63.png"/><Relationship Id="rId4" Type="http://schemas.openxmlformats.org/officeDocument/2006/relationships/image" Target="../media/image63.sv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91.sv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93.svg"/></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sv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2.svg"/><Relationship Id="rId18" Type="http://schemas.openxmlformats.org/officeDocument/2006/relationships/image" Target="../media/image5.png"/><Relationship Id="rId3" Type="http://schemas.openxmlformats.org/officeDocument/2006/relationships/image" Target="../media/image17.png"/><Relationship Id="rId7" Type="http://schemas.openxmlformats.org/officeDocument/2006/relationships/image" Target="../media/image26.svg"/><Relationship Id="rId12" Type="http://schemas.openxmlformats.org/officeDocument/2006/relationships/image" Target="../media/image22.png"/><Relationship Id="rId17" Type="http://schemas.openxmlformats.org/officeDocument/2006/relationships/image" Target="../media/image4.svg"/><Relationship Id="rId2" Type="http://schemas.openxmlformats.org/officeDocument/2006/relationships/image" Target="../media/image1.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8.sv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6.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984154" y="7947610"/>
            <a:ext cx="10718222" cy="2189580"/>
          </a:xfrm>
          <a:prstGeom prst="rect">
            <a:avLst/>
          </a:prstGeom>
        </p:spPr>
        <p:txBody>
          <a:bodyPr lIns="0" tIns="0" rIns="0" bIns="0" rtlCol="0" anchor="t">
            <a:spAutoFit/>
          </a:bodyPr>
          <a:lstStyle/>
          <a:p>
            <a:pPr>
              <a:lnSpc>
                <a:spcPts val="8225"/>
              </a:lnSpc>
            </a:pPr>
            <a:r>
              <a:rPr lang="en-US" sz="9677">
                <a:solidFill>
                  <a:srgbClr val="FCFFFF"/>
                </a:solidFill>
                <a:latin typeface="Source Sans Pro Bold"/>
              </a:rPr>
              <a:t> Developer Home </a:t>
            </a:r>
          </a:p>
          <a:p>
            <a:pPr>
              <a:lnSpc>
                <a:spcPts val="8225"/>
              </a:lnSpc>
            </a:pPr>
            <a:endParaRPr lang="en-US" sz="9677">
              <a:solidFill>
                <a:srgbClr val="FCFFFF"/>
              </a:solidFill>
              <a:latin typeface="Source Sans Pro Bold"/>
            </a:endParaRPr>
          </a:p>
        </p:txBody>
      </p:sp>
      <p:sp>
        <p:nvSpPr>
          <p:cNvPr id="3" name="Freeform 3"/>
          <p:cNvSpPr/>
          <p:nvPr/>
        </p:nvSpPr>
        <p:spPr>
          <a:xfrm>
            <a:off x="4305153" y="-2381977"/>
            <a:ext cx="17255167" cy="12668977"/>
          </a:xfrm>
          <a:custGeom>
            <a:avLst/>
            <a:gdLst/>
            <a:ahLst/>
            <a:cxnLst/>
            <a:rect l="l" t="t" r="r" b="b"/>
            <a:pathLst>
              <a:path w="17255167" h="12668977">
                <a:moveTo>
                  <a:pt x="0" y="0"/>
                </a:moveTo>
                <a:lnTo>
                  <a:pt x="17255167" y="0"/>
                </a:lnTo>
                <a:lnTo>
                  <a:pt x="17255167" y="12668977"/>
                </a:lnTo>
                <a:lnTo>
                  <a:pt x="0" y="12668977"/>
                </a:lnTo>
                <a:lnTo>
                  <a:pt x="0" y="0"/>
                </a:lnTo>
                <a:close/>
              </a:path>
            </a:pathLst>
          </a:custGeom>
          <a:blipFill>
            <a:blip r:embed="rId2"/>
            <a:stretch>
              <a:fillRect t="-18599" r="-23220" b="-18599"/>
            </a:stretch>
          </a:blipFill>
        </p:spPr>
      </p:sp>
      <p:grpSp>
        <p:nvGrpSpPr>
          <p:cNvPr id="4" name="Group 4"/>
          <p:cNvGrpSpPr>
            <a:grpSpLocks noChangeAspect="1"/>
          </p:cNvGrpSpPr>
          <p:nvPr/>
        </p:nvGrpSpPr>
        <p:grpSpPr>
          <a:xfrm>
            <a:off x="12726672" y="1669001"/>
            <a:ext cx="4782284" cy="9462572"/>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6098" r="-46098"/>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4" name="Freeform 14"/>
          <p:cNvSpPr/>
          <p:nvPr/>
        </p:nvSpPr>
        <p:spPr>
          <a:xfrm flipH="1">
            <a:off x="12976329" y="1028700"/>
            <a:ext cx="4282971" cy="404935"/>
          </a:xfrm>
          <a:custGeom>
            <a:avLst/>
            <a:gdLst/>
            <a:ahLst/>
            <a:cxnLst/>
            <a:rect l="l" t="t" r="r" b="b"/>
            <a:pathLst>
              <a:path w="4282971" h="404935">
                <a:moveTo>
                  <a:pt x="4282971" y="0"/>
                </a:moveTo>
                <a:lnTo>
                  <a:pt x="0" y="0"/>
                </a:lnTo>
                <a:lnTo>
                  <a:pt x="0" y="404935"/>
                </a:lnTo>
                <a:lnTo>
                  <a:pt x="4282971" y="404935"/>
                </a:lnTo>
                <a:lnTo>
                  <a:pt x="4282971"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5" name="Group 15"/>
          <p:cNvGrpSpPr/>
          <p:nvPr/>
        </p:nvGrpSpPr>
        <p:grpSpPr>
          <a:xfrm>
            <a:off x="1648769" y="5760531"/>
            <a:ext cx="2969846" cy="934152"/>
            <a:chOff x="0" y="0"/>
            <a:chExt cx="3959795" cy="1245536"/>
          </a:xfrm>
        </p:grpSpPr>
        <p:sp>
          <p:nvSpPr>
            <p:cNvPr id="16" name="Freeform 16"/>
            <p:cNvSpPr/>
            <p:nvPr/>
          </p:nvSpPr>
          <p:spPr>
            <a:xfrm>
              <a:off x="0" y="0"/>
              <a:ext cx="3959795" cy="1245536"/>
            </a:xfrm>
            <a:custGeom>
              <a:avLst/>
              <a:gdLst/>
              <a:ahLst/>
              <a:cxnLst/>
              <a:rect l="l" t="t" r="r" b="b"/>
              <a:pathLst>
                <a:path w="3959795" h="1245536">
                  <a:moveTo>
                    <a:pt x="0" y="0"/>
                  </a:moveTo>
                  <a:lnTo>
                    <a:pt x="3959795" y="0"/>
                  </a:lnTo>
                  <a:lnTo>
                    <a:pt x="3959795" y="1245536"/>
                  </a:lnTo>
                  <a:lnTo>
                    <a:pt x="0" y="124553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TextBox 17"/>
            <p:cNvSpPr txBox="1"/>
            <p:nvPr/>
          </p:nvSpPr>
          <p:spPr>
            <a:xfrm>
              <a:off x="316166" y="307396"/>
              <a:ext cx="3327464" cy="545069"/>
            </a:xfrm>
            <a:prstGeom prst="rect">
              <a:avLst/>
            </a:prstGeom>
          </p:spPr>
          <p:txBody>
            <a:bodyPr lIns="0" tIns="0" rIns="0" bIns="0" rtlCol="0" anchor="t">
              <a:spAutoFit/>
            </a:bodyPr>
            <a:lstStyle/>
            <a:p>
              <a:pPr algn="ctr">
                <a:lnSpc>
                  <a:spcPts val="3198"/>
                </a:lnSpc>
              </a:pPr>
              <a:r>
                <a:rPr lang="en-US" sz="2284" spc="146">
                  <a:solidFill>
                    <a:srgbClr val="FFFFFF"/>
                  </a:solidFill>
                  <a:latin typeface="Codec Pro ExtraBold"/>
                </a:rPr>
                <a:t>Saiba mais</a:t>
              </a:r>
            </a:p>
          </p:txBody>
        </p:sp>
      </p:grpSp>
      <p:sp>
        <p:nvSpPr>
          <p:cNvPr id="18" name="Freeform 18"/>
          <p:cNvSpPr/>
          <p:nvPr/>
        </p:nvSpPr>
        <p:spPr>
          <a:xfrm>
            <a:off x="350170" y="524861"/>
            <a:ext cx="1395859" cy="1395859"/>
          </a:xfrm>
          <a:custGeom>
            <a:avLst/>
            <a:gdLst/>
            <a:ahLst/>
            <a:cxnLst/>
            <a:rect l="l" t="t" r="r" b="b"/>
            <a:pathLst>
              <a:path w="1395859" h="1395859">
                <a:moveTo>
                  <a:pt x="0" y="0"/>
                </a:moveTo>
                <a:lnTo>
                  <a:pt x="1395859" y="0"/>
                </a:lnTo>
                <a:lnTo>
                  <a:pt x="1395859" y="1395859"/>
                </a:lnTo>
                <a:lnTo>
                  <a:pt x="0" y="1395859"/>
                </a:lnTo>
                <a:lnTo>
                  <a:pt x="0" y="0"/>
                </a:lnTo>
                <a:close/>
              </a:path>
            </a:pathLst>
          </a:custGeom>
          <a:blipFill>
            <a:blip r:embed="rId8"/>
            <a:stretch>
              <a:fillRect/>
            </a:stretch>
          </a:blipFill>
        </p:spPr>
      </p:sp>
      <p:sp>
        <p:nvSpPr>
          <p:cNvPr id="19" name="TextBox 19"/>
          <p:cNvSpPr txBox="1"/>
          <p:nvPr/>
        </p:nvSpPr>
        <p:spPr>
          <a:xfrm>
            <a:off x="1184645" y="8956675"/>
            <a:ext cx="3329338" cy="301625"/>
          </a:xfrm>
          <a:prstGeom prst="rect">
            <a:avLst/>
          </a:prstGeom>
        </p:spPr>
        <p:txBody>
          <a:bodyPr lIns="0" tIns="0" rIns="0" bIns="0" rtlCol="0" anchor="t">
            <a:spAutoFit/>
          </a:bodyPr>
          <a:lstStyle/>
          <a:p>
            <a:pPr>
              <a:lnSpc>
                <a:spcPts val="2124"/>
              </a:lnSpc>
            </a:pPr>
            <a:r>
              <a:rPr lang="en-US" sz="2499">
                <a:solidFill>
                  <a:srgbClr val="FF0066"/>
                </a:solidFill>
                <a:latin typeface="Source Sans Pro Bold"/>
              </a:rPr>
              <a:t>Vamos lá?</a:t>
            </a:r>
          </a:p>
        </p:txBody>
      </p:sp>
      <p:sp>
        <p:nvSpPr>
          <p:cNvPr id="20" name="TextBox 20"/>
          <p:cNvSpPr txBox="1"/>
          <p:nvPr/>
        </p:nvSpPr>
        <p:spPr>
          <a:xfrm>
            <a:off x="3271917" y="2222934"/>
            <a:ext cx="16075632" cy="2479696"/>
          </a:xfrm>
          <a:prstGeom prst="rect">
            <a:avLst/>
          </a:prstGeom>
        </p:spPr>
        <p:txBody>
          <a:bodyPr lIns="0" tIns="0" rIns="0" bIns="0" rtlCol="0" anchor="t">
            <a:spAutoFit/>
          </a:bodyPr>
          <a:lstStyle/>
          <a:p>
            <a:pPr>
              <a:lnSpc>
                <a:spcPts val="9082"/>
              </a:lnSpc>
            </a:pPr>
            <a:r>
              <a:rPr lang="en-US" sz="8732">
                <a:solidFill>
                  <a:srgbClr val="D7F9FF"/>
                </a:solidFill>
                <a:latin typeface="Codec Pro ExtraBold"/>
              </a:rPr>
              <a:t> Guerreiras </a:t>
            </a:r>
          </a:p>
          <a:p>
            <a:pPr>
              <a:lnSpc>
                <a:spcPts val="9082"/>
              </a:lnSpc>
            </a:pPr>
            <a:r>
              <a:rPr lang="en-US" sz="8732">
                <a:solidFill>
                  <a:srgbClr val="D7F9FF"/>
                </a:solidFill>
                <a:latin typeface="Codec Pro ExtraBold"/>
              </a:rPr>
              <a:t> Empreededoras</a:t>
            </a:r>
          </a:p>
        </p:txBody>
      </p:sp>
      <p:sp>
        <p:nvSpPr>
          <p:cNvPr id="21" name="TextBox 21"/>
          <p:cNvSpPr txBox="1"/>
          <p:nvPr/>
        </p:nvSpPr>
        <p:spPr>
          <a:xfrm>
            <a:off x="1746029" y="4817747"/>
            <a:ext cx="13168820" cy="325753"/>
          </a:xfrm>
          <a:prstGeom prst="rect">
            <a:avLst/>
          </a:prstGeom>
        </p:spPr>
        <p:txBody>
          <a:bodyPr lIns="0" tIns="0" rIns="0" bIns="0" rtlCol="0" anchor="t">
            <a:spAutoFit/>
          </a:bodyPr>
          <a:lstStyle/>
          <a:p>
            <a:pPr algn="ctr">
              <a:lnSpc>
                <a:spcPts val="2520"/>
              </a:lnSpc>
            </a:pPr>
            <a:r>
              <a:rPr lang="en-US" sz="1800">
                <a:solidFill>
                  <a:srgbClr val="F5FAF4"/>
                </a:solidFill>
                <a:latin typeface="Arimo Bold"/>
              </a:rPr>
              <a:t> Empoderando mães, Transformando Negócios!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2322" y="4392864"/>
            <a:ext cx="18572643" cy="5921871"/>
            <a:chOff x="0" y="0"/>
            <a:chExt cx="4891560" cy="1559670"/>
          </a:xfrm>
        </p:grpSpPr>
        <p:sp>
          <p:nvSpPr>
            <p:cNvPr id="3" name="Freeform 3"/>
            <p:cNvSpPr/>
            <p:nvPr/>
          </p:nvSpPr>
          <p:spPr>
            <a:xfrm>
              <a:off x="0" y="0"/>
              <a:ext cx="4891560" cy="1559670"/>
            </a:xfrm>
            <a:custGeom>
              <a:avLst/>
              <a:gdLst/>
              <a:ahLst/>
              <a:cxnLst/>
              <a:rect l="l" t="t" r="r" b="b"/>
              <a:pathLst>
                <a:path w="4891560" h="1559670">
                  <a:moveTo>
                    <a:pt x="0" y="0"/>
                  </a:moveTo>
                  <a:lnTo>
                    <a:pt x="4891560" y="0"/>
                  </a:lnTo>
                  <a:lnTo>
                    <a:pt x="4891560" y="1559670"/>
                  </a:lnTo>
                  <a:lnTo>
                    <a:pt x="0" y="1559670"/>
                  </a:lnTo>
                  <a:close/>
                </a:path>
              </a:pathLst>
            </a:custGeom>
            <a:solidFill>
              <a:srgbClr val="000000"/>
            </a:solidFill>
            <a:ln w="19050" cap="sq">
              <a:solidFill>
                <a:srgbClr val="E7758F"/>
              </a:solidFill>
              <a:prstDash val="solid"/>
              <a:miter/>
            </a:ln>
          </p:spPr>
        </p:sp>
        <p:sp>
          <p:nvSpPr>
            <p:cNvPr id="4" name="TextBox 4"/>
            <p:cNvSpPr txBox="1"/>
            <p:nvPr/>
          </p:nvSpPr>
          <p:spPr>
            <a:xfrm>
              <a:off x="0" y="76200"/>
              <a:ext cx="4891560" cy="1483470"/>
            </a:xfrm>
            <a:prstGeom prst="rect">
              <a:avLst/>
            </a:prstGeom>
          </p:spPr>
          <p:txBody>
            <a:bodyPr lIns="50800" tIns="50800" rIns="50800" bIns="50800" rtlCol="0" anchor="ctr"/>
            <a:lstStyle/>
            <a:p>
              <a:pPr algn="ctr">
                <a:lnSpc>
                  <a:spcPts val="2024"/>
                </a:lnSpc>
              </a:pPr>
              <a:endParaRPr/>
            </a:p>
          </p:txBody>
        </p:sp>
      </p:grpSp>
      <p:sp>
        <p:nvSpPr>
          <p:cNvPr id="5" name="Freeform 5"/>
          <p:cNvSpPr/>
          <p:nvPr/>
        </p:nvSpPr>
        <p:spPr>
          <a:xfrm rot="2053473">
            <a:off x="5601853" y="-959167"/>
            <a:ext cx="18247695" cy="13602864"/>
          </a:xfrm>
          <a:custGeom>
            <a:avLst/>
            <a:gdLst/>
            <a:ahLst/>
            <a:cxnLst/>
            <a:rect l="l" t="t" r="r" b="b"/>
            <a:pathLst>
              <a:path w="18247695" h="13602864">
                <a:moveTo>
                  <a:pt x="0" y="0"/>
                </a:moveTo>
                <a:lnTo>
                  <a:pt x="18247695" y="0"/>
                </a:lnTo>
                <a:lnTo>
                  <a:pt x="18247695" y="13602863"/>
                </a:lnTo>
                <a:lnTo>
                  <a:pt x="0" y="13602863"/>
                </a:lnTo>
                <a:lnTo>
                  <a:pt x="0" y="0"/>
                </a:lnTo>
                <a:close/>
              </a:path>
            </a:pathLst>
          </a:custGeom>
          <a:blipFill>
            <a:blip r:embed="rId2">
              <a:alphaModFix amt="30000"/>
            </a:blip>
            <a:stretch>
              <a:fillRect t="-9664"/>
            </a:stretch>
          </a:blipFill>
        </p:spPr>
      </p:sp>
      <p:grpSp>
        <p:nvGrpSpPr>
          <p:cNvPr id="6" name="Group 6"/>
          <p:cNvGrpSpPr/>
          <p:nvPr/>
        </p:nvGrpSpPr>
        <p:grpSpPr>
          <a:xfrm>
            <a:off x="1053945" y="7437352"/>
            <a:ext cx="7956906" cy="1822474"/>
            <a:chOff x="0" y="0"/>
            <a:chExt cx="1913209" cy="438207"/>
          </a:xfrm>
        </p:grpSpPr>
        <p:sp>
          <p:nvSpPr>
            <p:cNvPr id="7" name="Freeform 7"/>
            <p:cNvSpPr/>
            <p:nvPr/>
          </p:nvSpPr>
          <p:spPr>
            <a:xfrm>
              <a:off x="0" y="0"/>
              <a:ext cx="1913209" cy="438207"/>
            </a:xfrm>
            <a:custGeom>
              <a:avLst/>
              <a:gdLst/>
              <a:ahLst/>
              <a:cxnLst/>
              <a:rect l="l" t="t" r="r" b="b"/>
              <a:pathLst>
                <a:path w="1913209" h="438207">
                  <a:moveTo>
                    <a:pt x="24325" y="0"/>
                  </a:moveTo>
                  <a:lnTo>
                    <a:pt x="1888885" y="0"/>
                  </a:lnTo>
                  <a:cubicBezTo>
                    <a:pt x="1895336" y="0"/>
                    <a:pt x="1901523" y="2563"/>
                    <a:pt x="1906085" y="7124"/>
                  </a:cubicBezTo>
                  <a:cubicBezTo>
                    <a:pt x="1910647" y="11686"/>
                    <a:pt x="1913209" y="17873"/>
                    <a:pt x="1913209" y="24325"/>
                  </a:cubicBezTo>
                  <a:lnTo>
                    <a:pt x="1913209" y="413883"/>
                  </a:lnTo>
                  <a:cubicBezTo>
                    <a:pt x="1913209" y="420334"/>
                    <a:pt x="1910647" y="426521"/>
                    <a:pt x="1906085" y="431083"/>
                  </a:cubicBezTo>
                  <a:cubicBezTo>
                    <a:pt x="1901523" y="435644"/>
                    <a:pt x="1895336" y="438207"/>
                    <a:pt x="1888885" y="438207"/>
                  </a:cubicBezTo>
                  <a:lnTo>
                    <a:pt x="24325" y="438207"/>
                  </a:lnTo>
                  <a:cubicBezTo>
                    <a:pt x="17873" y="438207"/>
                    <a:pt x="11686" y="435644"/>
                    <a:pt x="7124" y="431083"/>
                  </a:cubicBezTo>
                  <a:cubicBezTo>
                    <a:pt x="2563" y="426521"/>
                    <a:pt x="0" y="420334"/>
                    <a:pt x="0" y="413883"/>
                  </a:cubicBezTo>
                  <a:lnTo>
                    <a:pt x="0" y="24325"/>
                  </a:lnTo>
                  <a:cubicBezTo>
                    <a:pt x="0" y="17873"/>
                    <a:pt x="2563" y="11686"/>
                    <a:pt x="7124" y="7124"/>
                  </a:cubicBezTo>
                  <a:cubicBezTo>
                    <a:pt x="11686" y="2563"/>
                    <a:pt x="17873" y="0"/>
                    <a:pt x="24325" y="0"/>
                  </a:cubicBezTo>
                  <a:close/>
                </a:path>
              </a:pathLst>
            </a:custGeom>
            <a:gradFill rotWithShape="1">
              <a:gsLst>
                <a:gs pos="0">
                  <a:srgbClr val="8C52FF">
                    <a:alpha val="15000"/>
                  </a:srgbClr>
                </a:gs>
                <a:gs pos="100000">
                  <a:srgbClr val="000000">
                    <a:alpha val="0"/>
                  </a:srgbClr>
                </a:gs>
              </a:gsLst>
              <a:lin ang="0"/>
            </a:gradFill>
            <a:ln w="9525" cap="rnd">
              <a:solidFill>
                <a:srgbClr val="FF0066"/>
              </a:solidFill>
              <a:prstDash val="solid"/>
              <a:round/>
            </a:ln>
          </p:spPr>
        </p:sp>
        <p:sp>
          <p:nvSpPr>
            <p:cNvPr id="8" name="TextBox 8"/>
            <p:cNvSpPr txBox="1"/>
            <p:nvPr/>
          </p:nvSpPr>
          <p:spPr>
            <a:xfrm>
              <a:off x="0" y="76200"/>
              <a:ext cx="1913209" cy="362007"/>
            </a:xfrm>
            <a:prstGeom prst="rect">
              <a:avLst/>
            </a:prstGeom>
          </p:spPr>
          <p:txBody>
            <a:bodyPr lIns="50800" tIns="50800" rIns="50800" bIns="50800" rtlCol="0" anchor="ctr"/>
            <a:lstStyle/>
            <a:p>
              <a:pPr algn="ctr">
                <a:lnSpc>
                  <a:spcPts val="2024"/>
                </a:lnSpc>
              </a:pPr>
              <a:endParaRPr/>
            </a:p>
          </p:txBody>
        </p:sp>
      </p:grpSp>
      <p:grpSp>
        <p:nvGrpSpPr>
          <p:cNvPr id="9" name="Group 9"/>
          <p:cNvGrpSpPr/>
          <p:nvPr/>
        </p:nvGrpSpPr>
        <p:grpSpPr>
          <a:xfrm>
            <a:off x="1028700" y="5337699"/>
            <a:ext cx="7956906" cy="1822474"/>
            <a:chOff x="0" y="0"/>
            <a:chExt cx="1913209" cy="438207"/>
          </a:xfrm>
        </p:grpSpPr>
        <p:sp>
          <p:nvSpPr>
            <p:cNvPr id="10" name="Freeform 10"/>
            <p:cNvSpPr/>
            <p:nvPr/>
          </p:nvSpPr>
          <p:spPr>
            <a:xfrm>
              <a:off x="0" y="0"/>
              <a:ext cx="1913209" cy="438207"/>
            </a:xfrm>
            <a:custGeom>
              <a:avLst/>
              <a:gdLst/>
              <a:ahLst/>
              <a:cxnLst/>
              <a:rect l="l" t="t" r="r" b="b"/>
              <a:pathLst>
                <a:path w="1913209" h="438207">
                  <a:moveTo>
                    <a:pt x="24325" y="0"/>
                  </a:moveTo>
                  <a:lnTo>
                    <a:pt x="1888885" y="0"/>
                  </a:lnTo>
                  <a:cubicBezTo>
                    <a:pt x="1895336" y="0"/>
                    <a:pt x="1901523" y="2563"/>
                    <a:pt x="1906085" y="7124"/>
                  </a:cubicBezTo>
                  <a:cubicBezTo>
                    <a:pt x="1910647" y="11686"/>
                    <a:pt x="1913209" y="17873"/>
                    <a:pt x="1913209" y="24325"/>
                  </a:cubicBezTo>
                  <a:lnTo>
                    <a:pt x="1913209" y="413883"/>
                  </a:lnTo>
                  <a:cubicBezTo>
                    <a:pt x="1913209" y="420334"/>
                    <a:pt x="1910647" y="426521"/>
                    <a:pt x="1906085" y="431083"/>
                  </a:cubicBezTo>
                  <a:cubicBezTo>
                    <a:pt x="1901523" y="435644"/>
                    <a:pt x="1895336" y="438207"/>
                    <a:pt x="1888885" y="438207"/>
                  </a:cubicBezTo>
                  <a:lnTo>
                    <a:pt x="24325" y="438207"/>
                  </a:lnTo>
                  <a:cubicBezTo>
                    <a:pt x="17873" y="438207"/>
                    <a:pt x="11686" y="435644"/>
                    <a:pt x="7124" y="431083"/>
                  </a:cubicBezTo>
                  <a:cubicBezTo>
                    <a:pt x="2563" y="426521"/>
                    <a:pt x="0" y="420334"/>
                    <a:pt x="0" y="413883"/>
                  </a:cubicBezTo>
                  <a:lnTo>
                    <a:pt x="0" y="24325"/>
                  </a:lnTo>
                  <a:cubicBezTo>
                    <a:pt x="0" y="17873"/>
                    <a:pt x="2563" y="11686"/>
                    <a:pt x="7124" y="7124"/>
                  </a:cubicBezTo>
                  <a:cubicBezTo>
                    <a:pt x="11686" y="2563"/>
                    <a:pt x="17873" y="0"/>
                    <a:pt x="24325" y="0"/>
                  </a:cubicBezTo>
                  <a:close/>
                </a:path>
              </a:pathLst>
            </a:custGeom>
            <a:gradFill rotWithShape="1">
              <a:gsLst>
                <a:gs pos="0">
                  <a:srgbClr val="8C52FF">
                    <a:alpha val="15000"/>
                  </a:srgbClr>
                </a:gs>
                <a:gs pos="100000">
                  <a:srgbClr val="000000">
                    <a:alpha val="0"/>
                  </a:srgbClr>
                </a:gs>
              </a:gsLst>
              <a:lin ang="0"/>
            </a:gradFill>
            <a:ln w="9525" cap="rnd">
              <a:solidFill>
                <a:srgbClr val="FF0066"/>
              </a:solidFill>
              <a:prstDash val="solid"/>
              <a:round/>
            </a:ln>
          </p:spPr>
        </p:sp>
        <p:sp>
          <p:nvSpPr>
            <p:cNvPr id="11" name="TextBox 11"/>
            <p:cNvSpPr txBox="1"/>
            <p:nvPr/>
          </p:nvSpPr>
          <p:spPr>
            <a:xfrm>
              <a:off x="0" y="76200"/>
              <a:ext cx="1913209" cy="362007"/>
            </a:xfrm>
            <a:prstGeom prst="rect">
              <a:avLst/>
            </a:prstGeom>
          </p:spPr>
          <p:txBody>
            <a:bodyPr lIns="50800" tIns="50800" rIns="50800" bIns="50800" rtlCol="0" anchor="ctr"/>
            <a:lstStyle/>
            <a:p>
              <a:pPr algn="ctr">
                <a:lnSpc>
                  <a:spcPts val="2024"/>
                </a:lnSpc>
              </a:pPr>
              <a:endParaRPr/>
            </a:p>
          </p:txBody>
        </p:sp>
      </p:grpSp>
      <p:grpSp>
        <p:nvGrpSpPr>
          <p:cNvPr id="12" name="Group 12"/>
          <p:cNvGrpSpPr/>
          <p:nvPr/>
        </p:nvGrpSpPr>
        <p:grpSpPr>
          <a:xfrm>
            <a:off x="9302394" y="5337699"/>
            <a:ext cx="7956906" cy="1822474"/>
            <a:chOff x="0" y="0"/>
            <a:chExt cx="1913209" cy="438207"/>
          </a:xfrm>
        </p:grpSpPr>
        <p:sp>
          <p:nvSpPr>
            <p:cNvPr id="13" name="Freeform 13"/>
            <p:cNvSpPr/>
            <p:nvPr/>
          </p:nvSpPr>
          <p:spPr>
            <a:xfrm>
              <a:off x="0" y="0"/>
              <a:ext cx="1913209" cy="438207"/>
            </a:xfrm>
            <a:custGeom>
              <a:avLst/>
              <a:gdLst/>
              <a:ahLst/>
              <a:cxnLst/>
              <a:rect l="l" t="t" r="r" b="b"/>
              <a:pathLst>
                <a:path w="1913209" h="438207">
                  <a:moveTo>
                    <a:pt x="24325" y="0"/>
                  </a:moveTo>
                  <a:lnTo>
                    <a:pt x="1888885" y="0"/>
                  </a:lnTo>
                  <a:cubicBezTo>
                    <a:pt x="1895336" y="0"/>
                    <a:pt x="1901523" y="2563"/>
                    <a:pt x="1906085" y="7124"/>
                  </a:cubicBezTo>
                  <a:cubicBezTo>
                    <a:pt x="1910647" y="11686"/>
                    <a:pt x="1913209" y="17873"/>
                    <a:pt x="1913209" y="24325"/>
                  </a:cubicBezTo>
                  <a:lnTo>
                    <a:pt x="1913209" y="413883"/>
                  </a:lnTo>
                  <a:cubicBezTo>
                    <a:pt x="1913209" y="420334"/>
                    <a:pt x="1910647" y="426521"/>
                    <a:pt x="1906085" y="431083"/>
                  </a:cubicBezTo>
                  <a:cubicBezTo>
                    <a:pt x="1901523" y="435644"/>
                    <a:pt x="1895336" y="438207"/>
                    <a:pt x="1888885" y="438207"/>
                  </a:cubicBezTo>
                  <a:lnTo>
                    <a:pt x="24325" y="438207"/>
                  </a:lnTo>
                  <a:cubicBezTo>
                    <a:pt x="17873" y="438207"/>
                    <a:pt x="11686" y="435644"/>
                    <a:pt x="7124" y="431083"/>
                  </a:cubicBezTo>
                  <a:cubicBezTo>
                    <a:pt x="2563" y="426521"/>
                    <a:pt x="0" y="420334"/>
                    <a:pt x="0" y="413883"/>
                  </a:cubicBezTo>
                  <a:lnTo>
                    <a:pt x="0" y="24325"/>
                  </a:lnTo>
                  <a:cubicBezTo>
                    <a:pt x="0" y="17873"/>
                    <a:pt x="2563" y="11686"/>
                    <a:pt x="7124" y="7124"/>
                  </a:cubicBezTo>
                  <a:cubicBezTo>
                    <a:pt x="11686" y="2563"/>
                    <a:pt x="17873" y="0"/>
                    <a:pt x="24325" y="0"/>
                  </a:cubicBezTo>
                  <a:close/>
                </a:path>
              </a:pathLst>
            </a:custGeom>
            <a:gradFill rotWithShape="1">
              <a:gsLst>
                <a:gs pos="0">
                  <a:srgbClr val="8C52FF">
                    <a:alpha val="15000"/>
                  </a:srgbClr>
                </a:gs>
                <a:gs pos="100000">
                  <a:srgbClr val="000000">
                    <a:alpha val="0"/>
                  </a:srgbClr>
                </a:gs>
              </a:gsLst>
              <a:lin ang="0"/>
            </a:gradFill>
            <a:ln w="9525" cap="rnd">
              <a:solidFill>
                <a:srgbClr val="FF0066"/>
              </a:solidFill>
              <a:prstDash val="solid"/>
              <a:round/>
            </a:ln>
          </p:spPr>
        </p:sp>
        <p:sp>
          <p:nvSpPr>
            <p:cNvPr id="14" name="TextBox 14"/>
            <p:cNvSpPr txBox="1"/>
            <p:nvPr/>
          </p:nvSpPr>
          <p:spPr>
            <a:xfrm>
              <a:off x="0" y="76200"/>
              <a:ext cx="1913209" cy="362007"/>
            </a:xfrm>
            <a:prstGeom prst="rect">
              <a:avLst/>
            </a:prstGeom>
          </p:spPr>
          <p:txBody>
            <a:bodyPr lIns="50800" tIns="50800" rIns="50800" bIns="50800" rtlCol="0" anchor="ctr"/>
            <a:lstStyle/>
            <a:p>
              <a:pPr algn="ctr">
                <a:lnSpc>
                  <a:spcPts val="2024"/>
                </a:lnSpc>
              </a:pPr>
              <a:endParaRPr/>
            </a:p>
          </p:txBody>
        </p:sp>
      </p:grpSp>
      <p:grpSp>
        <p:nvGrpSpPr>
          <p:cNvPr id="15" name="Group 15"/>
          <p:cNvGrpSpPr/>
          <p:nvPr/>
        </p:nvGrpSpPr>
        <p:grpSpPr>
          <a:xfrm>
            <a:off x="9302394" y="7437352"/>
            <a:ext cx="7956906" cy="1822474"/>
            <a:chOff x="0" y="0"/>
            <a:chExt cx="1913209" cy="438207"/>
          </a:xfrm>
        </p:grpSpPr>
        <p:sp>
          <p:nvSpPr>
            <p:cNvPr id="16" name="Freeform 16"/>
            <p:cNvSpPr/>
            <p:nvPr/>
          </p:nvSpPr>
          <p:spPr>
            <a:xfrm>
              <a:off x="0" y="0"/>
              <a:ext cx="1913209" cy="438207"/>
            </a:xfrm>
            <a:custGeom>
              <a:avLst/>
              <a:gdLst/>
              <a:ahLst/>
              <a:cxnLst/>
              <a:rect l="l" t="t" r="r" b="b"/>
              <a:pathLst>
                <a:path w="1913209" h="438207">
                  <a:moveTo>
                    <a:pt x="24325" y="0"/>
                  </a:moveTo>
                  <a:lnTo>
                    <a:pt x="1888885" y="0"/>
                  </a:lnTo>
                  <a:cubicBezTo>
                    <a:pt x="1895336" y="0"/>
                    <a:pt x="1901523" y="2563"/>
                    <a:pt x="1906085" y="7124"/>
                  </a:cubicBezTo>
                  <a:cubicBezTo>
                    <a:pt x="1910647" y="11686"/>
                    <a:pt x="1913209" y="17873"/>
                    <a:pt x="1913209" y="24325"/>
                  </a:cubicBezTo>
                  <a:lnTo>
                    <a:pt x="1913209" y="413883"/>
                  </a:lnTo>
                  <a:cubicBezTo>
                    <a:pt x="1913209" y="420334"/>
                    <a:pt x="1910647" y="426521"/>
                    <a:pt x="1906085" y="431083"/>
                  </a:cubicBezTo>
                  <a:cubicBezTo>
                    <a:pt x="1901523" y="435644"/>
                    <a:pt x="1895336" y="438207"/>
                    <a:pt x="1888885" y="438207"/>
                  </a:cubicBezTo>
                  <a:lnTo>
                    <a:pt x="24325" y="438207"/>
                  </a:lnTo>
                  <a:cubicBezTo>
                    <a:pt x="17873" y="438207"/>
                    <a:pt x="11686" y="435644"/>
                    <a:pt x="7124" y="431083"/>
                  </a:cubicBezTo>
                  <a:cubicBezTo>
                    <a:pt x="2563" y="426521"/>
                    <a:pt x="0" y="420334"/>
                    <a:pt x="0" y="413883"/>
                  </a:cubicBezTo>
                  <a:lnTo>
                    <a:pt x="0" y="24325"/>
                  </a:lnTo>
                  <a:cubicBezTo>
                    <a:pt x="0" y="17873"/>
                    <a:pt x="2563" y="11686"/>
                    <a:pt x="7124" y="7124"/>
                  </a:cubicBezTo>
                  <a:cubicBezTo>
                    <a:pt x="11686" y="2563"/>
                    <a:pt x="17873" y="0"/>
                    <a:pt x="24325" y="0"/>
                  </a:cubicBezTo>
                  <a:close/>
                </a:path>
              </a:pathLst>
            </a:custGeom>
            <a:gradFill rotWithShape="1">
              <a:gsLst>
                <a:gs pos="0">
                  <a:srgbClr val="8C52FF">
                    <a:alpha val="15000"/>
                  </a:srgbClr>
                </a:gs>
                <a:gs pos="100000">
                  <a:srgbClr val="000000">
                    <a:alpha val="0"/>
                  </a:srgbClr>
                </a:gs>
              </a:gsLst>
              <a:lin ang="0"/>
            </a:gradFill>
            <a:ln w="9525" cap="rnd">
              <a:solidFill>
                <a:srgbClr val="FF0066"/>
              </a:solidFill>
              <a:prstDash val="solid"/>
              <a:round/>
            </a:ln>
          </p:spPr>
        </p:sp>
        <p:sp>
          <p:nvSpPr>
            <p:cNvPr id="17" name="TextBox 17"/>
            <p:cNvSpPr txBox="1"/>
            <p:nvPr/>
          </p:nvSpPr>
          <p:spPr>
            <a:xfrm>
              <a:off x="0" y="76200"/>
              <a:ext cx="1913209" cy="362007"/>
            </a:xfrm>
            <a:prstGeom prst="rect">
              <a:avLst/>
            </a:prstGeom>
          </p:spPr>
          <p:txBody>
            <a:bodyPr lIns="50800" tIns="50800" rIns="50800" bIns="50800" rtlCol="0" anchor="ctr"/>
            <a:lstStyle/>
            <a:p>
              <a:pPr algn="ctr">
                <a:lnSpc>
                  <a:spcPts val="2024"/>
                </a:lnSpc>
              </a:pPr>
              <a:endParaRPr/>
            </a:p>
          </p:txBody>
        </p:sp>
      </p:grpSp>
      <p:sp>
        <p:nvSpPr>
          <p:cNvPr id="18" name="Freeform 18"/>
          <p:cNvSpPr/>
          <p:nvPr/>
        </p:nvSpPr>
        <p:spPr>
          <a:xfrm>
            <a:off x="9834537" y="7909328"/>
            <a:ext cx="798576" cy="698391"/>
          </a:xfrm>
          <a:custGeom>
            <a:avLst/>
            <a:gdLst/>
            <a:ahLst/>
            <a:cxnLst/>
            <a:rect l="l" t="t" r="r" b="b"/>
            <a:pathLst>
              <a:path w="798576" h="698391">
                <a:moveTo>
                  <a:pt x="0" y="0"/>
                </a:moveTo>
                <a:lnTo>
                  <a:pt x="798577" y="0"/>
                </a:lnTo>
                <a:lnTo>
                  <a:pt x="798577" y="698391"/>
                </a:lnTo>
                <a:lnTo>
                  <a:pt x="0" y="69839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9" name="Freeform 19"/>
          <p:cNvSpPr/>
          <p:nvPr/>
        </p:nvSpPr>
        <p:spPr>
          <a:xfrm>
            <a:off x="1539881" y="7909328"/>
            <a:ext cx="839815" cy="839815"/>
          </a:xfrm>
          <a:custGeom>
            <a:avLst/>
            <a:gdLst/>
            <a:ahLst/>
            <a:cxnLst/>
            <a:rect l="l" t="t" r="r" b="b"/>
            <a:pathLst>
              <a:path w="839815" h="839815">
                <a:moveTo>
                  <a:pt x="0" y="0"/>
                </a:moveTo>
                <a:lnTo>
                  <a:pt x="839815" y="0"/>
                </a:lnTo>
                <a:lnTo>
                  <a:pt x="839815" y="839814"/>
                </a:lnTo>
                <a:lnTo>
                  <a:pt x="0" y="83981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0" name="Freeform 20"/>
          <p:cNvSpPr/>
          <p:nvPr/>
        </p:nvSpPr>
        <p:spPr>
          <a:xfrm>
            <a:off x="9655181" y="5842264"/>
            <a:ext cx="791919" cy="817177"/>
          </a:xfrm>
          <a:custGeom>
            <a:avLst/>
            <a:gdLst/>
            <a:ahLst/>
            <a:cxnLst/>
            <a:rect l="l" t="t" r="r" b="b"/>
            <a:pathLst>
              <a:path w="791919" h="817177">
                <a:moveTo>
                  <a:pt x="0" y="0"/>
                </a:moveTo>
                <a:lnTo>
                  <a:pt x="791919" y="0"/>
                </a:lnTo>
                <a:lnTo>
                  <a:pt x="791919" y="817177"/>
                </a:lnTo>
                <a:lnTo>
                  <a:pt x="0" y="8171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1" name="Freeform 21"/>
          <p:cNvSpPr/>
          <p:nvPr/>
        </p:nvSpPr>
        <p:spPr>
          <a:xfrm>
            <a:off x="1302853" y="6033398"/>
            <a:ext cx="839815" cy="626044"/>
          </a:xfrm>
          <a:custGeom>
            <a:avLst/>
            <a:gdLst/>
            <a:ahLst/>
            <a:cxnLst/>
            <a:rect l="l" t="t" r="r" b="b"/>
            <a:pathLst>
              <a:path w="839815" h="626044">
                <a:moveTo>
                  <a:pt x="0" y="0"/>
                </a:moveTo>
                <a:lnTo>
                  <a:pt x="839814" y="0"/>
                </a:lnTo>
                <a:lnTo>
                  <a:pt x="839814" y="626043"/>
                </a:lnTo>
                <a:lnTo>
                  <a:pt x="0" y="62604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2" name="TextBox 22"/>
          <p:cNvSpPr txBox="1"/>
          <p:nvPr/>
        </p:nvSpPr>
        <p:spPr>
          <a:xfrm>
            <a:off x="11214139" y="7746895"/>
            <a:ext cx="6120622" cy="1183730"/>
          </a:xfrm>
          <a:prstGeom prst="rect">
            <a:avLst/>
          </a:prstGeom>
        </p:spPr>
        <p:txBody>
          <a:bodyPr lIns="0" tIns="0" rIns="0" bIns="0" rtlCol="0" anchor="t">
            <a:spAutoFit/>
          </a:bodyPr>
          <a:lstStyle/>
          <a:p>
            <a:pPr>
              <a:lnSpc>
                <a:spcPts val="3100"/>
              </a:lnSpc>
            </a:pPr>
            <a:r>
              <a:rPr lang="en-US" sz="2818" spc="-70">
                <a:solidFill>
                  <a:srgbClr val="FFFFFF"/>
                </a:solidFill>
                <a:latin typeface="Source Sans Pro Bold"/>
              </a:rPr>
              <a:t>Realização de podcasts com empreendedoras inspiradoras para compartilhar suas histórias de sucesso.</a:t>
            </a:r>
          </a:p>
        </p:txBody>
      </p:sp>
      <p:sp>
        <p:nvSpPr>
          <p:cNvPr id="23" name="TextBox 23"/>
          <p:cNvSpPr txBox="1"/>
          <p:nvPr/>
        </p:nvSpPr>
        <p:spPr>
          <a:xfrm>
            <a:off x="2961312" y="7877767"/>
            <a:ext cx="5836213" cy="1188339"/>
          </a:xfrm>
          <a:prstGeom prst="rect">
            <a:avLst/>
          </a:prstGeom>
        </p:spPr>
        <p:txBody>
          <a:bodyPr lIns="0" tIns="0" rIns="0" bIns="0" rtlCol="0" anchor="t">
            <a:spAutoFit/>
          </a:bodyPr>
          <a:lstStyle/>
          <a:p>
            <a:pPr>
              <a:lnSpc>
                <a:spcPts val="3102"/>
              </a:lnSpc>
            </a:pPr>
            <a:r>
              <a:rPr lang="en-US" sz="2820" spc="-70">
                <a:solidFill>
                  <a:srgbClr val="FFFFFF"/>
                </a:solidFill>
                <a:latin typeface="Source Sans Pro Bold"/>
              </a:rPr>
              <a:t>Seleção  de mentores e instrutores capacitados para fornecer orientação eficaz as participantes</a:t>
            </a:r>
          </a:p>
        </p:txBody>
      </p:sp>
      <p:sp>
        <p:nvSpPr>
          <p:cNvPr id="24" name="TextBox 24"/>
          <p:cNvSpPr txBox="1"/>
          <p:nvPr/>
        </p:nvSpPr>
        <p:spPr>
          <a:xfrm>
            <a:off x="10956344" y="5467963"/>
            <a:ext cx="6636211" cy="1969389"/>
          </a:xfrm>
          <a:prstGeom prst="rect">
            <a:avLst/>
          </a:prstGeom>
        </p:spPr>
        <p:txBody>
          <a:bodyPr lIns="0" tIns="0" rIns="0" bIns="0" rtlCol="0" anchor="t">
            <a:spAutoFit/>
          </a:bodyPr>
          <a:lstStyle/>
          <a:p>
            <a:pPr>
              <a:lnSpc>
                <a:spcPts val="3102"/>
              </a:lnSpc>
            </a:pPr>
            <a:r>
              <a:rPr lang="en-US" sz="2820" spc="-70">
                <a:solidFill>
                  <a:srgbClr val="FFFFFF"/>
                </a:solidFill>
                <a:latin typeface="Source Sans Pro Bold"/>
              </a:rPr>
              <a:t> Parcerias com  empresas que possam oferecer benefícios adicionais às mães, como descontos em ferramentas de negócios,  entre outros..</a:t>
            </a:r>
          </a:p>
          <a:p>
            <a:pPr>
              <a:lnSpc>
                <a:spcPts val="3102"/>
              </a:lnSpc>
            </a:pPr>
            <a:endParaRPr lang="en-US" sz="2820" spc="-70">
              <a:solidFill>
                <a:srgbClr val="FFFFFF"/>
              </a:solidFill>
              <a:latin typeface="Source Sans Pro Bold"/>
            </a:endParaRPr>
          </a:p>
        </p:txBody>
      </p:sp>
      <p:sp>
        <p:nvSpPr>
          <p:cNvPr id="25" name="TextBox 25"/>
          <p:cNvSpPr txBox="1"/>
          <p:nvPr/>
        </p:nvSpPr>
        <p:spPr>
          <a:xfrm>
            <a:off x="2747986" y="5607033"/>
            <a:ext cx="6262865" cy="1188339"/>
          </a:xfrm>
          <a:prstGeom prst="rect">
            <a:avLst/>
          </a:prstGeom>
        </p:spPr>
        <p:txBody>
          <a:bodyPr lIns="0" tIns="0" rIns="0" bIns="0" rtlCol="0" anchor="t">
            <a:spAutoFit/>
          </a:bodyPr>
          <a:lstStyle/>
          <a:p>
            <a:pPr>
              <a:lnSpc>
                <a:spcPts val="3102"/>
              </a:lnSpc>
            </a:pPr>
            <a:r>
              <a:rPr lang="en-US" sz="2820" spc="-70">
                <a:solidFill>
                  <a:srgbClr val="FFFFFF"/>
                </a:solidFill>
                <a:latin typeface="Source Sans Pro Bold"/>
              </a:rPr>
              <a:t>Identificação estratégica de parceiros e fontes de financiamento para viabilizar o projeto de cada mãe.</a:t>
            </a:r>
          </a:p>
        </p:txBody>
      </p:sp>
      <p:sp>
        <p:nvSpPr>
          <p:cNvPr id="26" name="TextBox 26"/>
          <p:cNvSpPr txBox="1"/>
          <p:nvPr/>
        </p:nvSpPr>
        <p:spPr>
          <a:xfrm>
            <a:off x="602048" y="1335159"/>
            <a:ext cx="15493576" cy="1400177"/>
          </a:xfrm>
          <a:prstGeom prst="rect">
            <a:avLst/>
          </a:prstGeom>
        </p:spPr>
        <p:txBody>
          <a:bodyPr lIns="0" tIns="0" rIns="0" bIns="0" rtlCol="0" anchor="t">
            <a:spAutoFit/>
          </a:bodyPr>
          <a:lstStyle/>
          <a:p>
            <a:pPr>
              <a:lnSpc>
                <a:spcPts val="10500"/>
              </a:lnSpc>
            </a:pPr>
            <a:r>
              <a:rPr lang="en-US" sz="10500">
                <a:solidFill>
                  <a:srgbClr val="FFFFFF"/>
                </a:solidFill>
                <a:latin typeface="Source Sans Pro Bold"/>
              </a:rPr>
              <a:t>Nossas atividades futuras</a:t>
            </a:r>
          </a:p>
        </p:txBody>
      </p:sp>
      <p:sp>
        <p:nvSpPr>
          <p:cNvPr id="27" name="TextBox 27"/>
          <p:cNvSpPr txBox="1"/>
          <p:nvPr/>
        </p:nvSpPr>
        <p:spPr>
          <a:xfrm>
            <a:off x="15941294" y="1335159"/>
            <a:ext cx="7956906" cy="1400177"/>
          </a:xfrm>
          <a:prstGeom prst="rect">
            <a:avLst/>
          </a:prstGeom>
        </p:spPr>
        <p:txBody>
          <a:bodyPr lIns="0" tIns="0" rIns="0" bIns="0" rtlCol="0" anchor="t">
            <a:spAutoFit/>
          </a:bodyPr>
          <a:lstStyle/>
          <a:p>
            <a:pPr>
              <a:lnSpc>
                <a:spcPts val="10500"/>
              </a:lnSpc>
            </a:pPr>
            <a:r>
              <a:rPr lang="en-US" sz="10500">
                <a:solidFill>
                  <a:srgbClr val="ED155D"/>
                </a:solidFill>
                <a:latin typeface="Source Sans Pro Bold"/>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569750" y="-5369007"/>
            <a:ext cx="16405227" cy="12229384"/>
          </a:xfrm>
          <a:custGeom>
            <a:avLst/>
            <a:gdLst/>
            <a:ahLst/>
            <a:cxnLst/>
            <a:rect l="l" t="t" r="r" b="b"/>
            <a:pathLst>
              <a:path w="16405227" h="12229384">
                <a:moveTo>
                  <a:pt x="0" y="0"/>
                </a:moveTo>
                <a:lnTo>
                  <a:pt x="16405228" y="0"/>
                </a:lnTo>
                <a:lnTo>
                  <a:pt x="16405228" y="12229384"/>
                </a:lnTo>
                <a:lnTo>
                  <a:pt x="0" y="12229384"/>
                </a:lnTo>
                <a:lnTo>
                  <a:pt x="0" y="0"/>
                </a:lnTo>
                <a:close/>
              </a:path>
            </a:pathLst>
          </a:custGeom>
          <a:blipFill>
            <a:blip r:embed="rId2">
              <a:alphaModFix amt="44999"/>
            </a:blip>
            <a:stretch>
              <a:fillRect t="-9664"/>
            </a:stretch>
          </a:blipFill>
        </p:spPr>
      </p:sp>
      <p:sp>
        <p:nvSpPr>
          <p:cNvPr id="3" name="Freeform 3"/>
          <p:cNvSpPr/>
          <p:nvPr/>
        </p:nvSpPr>
        <p:spPr>
          <a:xfrm>
            <a:off x="11782167" y="1653201"/>
            <a:ext cx="1261722" cy="1261722"/>
          </a:xfrm>
          <a:custGeom>
            <a:avLst/>
            <a:gdLst/>
            <a:ahLst/>
            <a:cxnLst/>
            <a:rect l="l" t="t" r="r" b="b"/>
            <a:pathLst>
              <a:path w="1261722" h="1261722">
                <a:moveTo>
                  <a:pt x="0" y="0"/>
                </a:moveTo>
                <a:lnTo>
                  <a:pt x="1261722" y="0"/>
                </a:lnTo>
                <a:lnTo>
                  <a:pt x="1261722" y="1261722"/>
                </a:lnTo>
                <a:lnTo>
                  <a:pt x="0" y="126172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799687" y="4401086"/>
            <a:ext cx="1271874" cy="1319713"/>
          </a:xfrm>
          <a:custGeom>
            <a:avLst/>
            <a:gdLst/>
            <a:ahLst/>
            <a:cxnLst/>
            <a:rect l="l" t="t" r="r" b="b"/>
            <a:pathLst>
              <a:path w="1271874" h="1319713">
                <a:moveTo>
                  <a:pt x="0" y="0"/>
                </a:moveTo>
                <a:lnTo>
                  <a:pt x="1271873" y="0"/>
                </a:lnTo>
                <a:lnTo>
                  <a:pt x="1271873" y="1319713"/>
                </a:lnTo>
                <a:lnTo>
                  <a:pt x="0" y="131971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3339500" y="1087711"/>
            <a:ext cx="9593372" cy="3854449"/>
          </a:xfrm>
          <a:prstGeom prst="rect">
            <a:avLst/>
          </a:prstGeom>
        </p:spPr>
        <p:txBody>
          <a:bodyPr lIns="0" tIns="0" rIns="0" bIns="0" rtlCol="0" anchor="t">
            <a:spAutoFit/>
          </a:bodyPr>
          <a:lstStyle/>
          <a:p>
            <a:pPr>
              <a:lnSpc>
                <a:spcPts val="9999"/>
              </a:lnSpc>
            </a:pPr>
            <a:r>
              <a:rPr lang="en-US" sz="9999">
                <a:solidFill>
                  <a:srgbClr val="FFFFFF"/>
                </a:solidFill>
                <a:latin typeface="Source Sans Pro Bold Italics"/>
              </a:rPr>
              <a:t>Por que você deve investir na </a:t>
            </a:r>
          </a:p>
          <a:p>
            <a:pPr>
              <a:lnSpc>
                <a:spcPts val="9999"/>
              </a:lnSpc>
            </a:pPr>
            <a:endParaRPr lang="en-US" sz="9999">
              <a:solidFill>
                <a:srgbClr val="FFFFFF"/>
              </a:solidFill>
              <a:latin typeface="Source Sans Pro Bold Italics"/>
            </a:endParaRPr>
          </a:p>
        </p:txBody>
      </p:sp>
      <p:sp>
        <p:nvSpPr>
          <p:cNvPr id="6" name="TextBox 6"/>
          <p:cNvSpPr txBox="1"/>
          <p:nvPr/>
        </p:nvSpPr>
        <p:spPr>
          <a:xfrm>
            <a:off x="785264" y="6269723"/>
            <a:ext cx="14355052" cy="1428959"/>
          </a:xfrm>
          <a:prstGeom prst="rect">
            <a:avLst/>
          </a:prstGeom>
        </p:spPr>
        <p:txBody>
          <a:bodyPr lIns="0" tIns="0" rIns="0" bIns="0" rtlCol="0" anchor="t">
            <a:spAutoFit/>
          </a:bodyPr>
          <a:lstStyle/>
          <a:p>
            <a:pPr>
              <a:lnSpc>
                <a:spcPts val="3822"/>
              </a:lnSpc>
            </a:pPr>
            <a:r>
              <a:rPr lang="en-US" sz="2730">
                <a:solidFill>
                  <a:srgbClr val="FCFFFF">
                    <a:alpha val="69804"/>
                  </a:srgbClr>
                </a:solidFill>
                <a:latin typeface="Source Sans Pro Bold"/>
              </a:rPr>
              <a:t> Demonstrar apoio e investir no desenvolvimento de mães empreendedoras pode aumentar a reputação da sua marca, destacando sua empresa como socialmente responsável e comprometida com a diversidade e inclusão.</a:t>
            </a:r>
          </a:p>
        </p:txBody>
      </p:sp>
      <p:sp>
        <p:nvSpPr>
          <p:cNvPr id="7" name="TextBox 7"/>
          <p:cNvSpPr txBox="1"/>
          <p:nvPr/>
        </p:nvSpPr>
        <p:spPr>
          <a:xfrm>
            <a:off x="13441249" y="1532847"/>
            <a:ext cx="4167706" cy="1320799"/>
          </a:xfrm>
          <a:prstGeom prst="rect">
            <a:avLst/>
          </a:prstGeom>
        </p:spPr>
        <p:txBody>
          <a:bodyPr lIns="0" tIns="0" rIns="0" bIns="0" rtlCol="0" anchor="t">
            <a:spAutoFit/>
          </a:bodyPr>
          <a:lstStyle/>
          <a:p>
            <a:pPr>
              <a:lnSpc>
                <a:spcPts val="9999"/>
              </a:lnSpc>
            </a:pPr>
            <a:r>
              <a:rPr lang="en-US" sz="9999">
                <a:solidFill>
                  <a:srgbClr val="000000"/>
                </a:solidFill>
                <a:latin typeface="Source Sans Pro Bold"/>
              </a:rPr>
              <a:t>$10bi</a:t>
            </a:r>
          </a:p>
        </p:txBody>
      </p:sp>
      <p:sp>
        <p:nvSpPr>
          <p:cNvPr id="8" name="TextBox 8"/>
          <p:cNvSpPr txBox="1"/>
          <p:nvPr/>
        </p:nvSpPr>
        <p:spPr>
          <a:xfrm>
            <a:off x="12407952" y="4196078"/>
            <a:ext cx="2343610" cy="1320799"/>
          </a:xfrm>
          <a:prstGeom prst="rect">
            <a:avLst/>
          </a:prstGeom>
        </p:spPr>
        <p:txBody>
          <a:bodyPr lIns="0" tIns="0" rIns="0" bIns="0" rtlCol="0" anchor="t">
            <a:spAutoFit/>
          </a:bodyPr>
          <a:lstStyle/>
          <a:p>
            <a:pPr>
              <a:lnSpc>
                <a:spcPts val="9999"/>
              </a:lnSpc>
            </a:pPr>
            <a:r>
              <a:rPr lang="en-US" sz="9999">
                <a:solidFill>
                  <a:srgbClr val="000000"/>
                </a:solidFill>
                <a:latin typeface="Source Sans Pro Bold"/>
              </a:rPr>
              <a:t>3%</a:t>
            </a:r>
          </a:p>
        </p:txBody>
      </p:sp>
      <p:sp>
        <p:nvSpPr>
          <p:cNvPr id="9" name="TextBox 9"/>
          <p:cNvSpPr txBox="1"/>
          <p:nvPr/>
        </p:nvSpPr>
        <p:spPr>
          <a:xfrm>
            <a:off x="13441249" y="7060402"/>
            <a:ext cx="3846626" cy="1320799"/>
          </a:xfrm>
          <a:prstGeom prst="rect">
            <a:avLst/>
          </a:prstGeom>
        </p:spPr>
        <p:txBody>
          <a:bodyPr lIns="0" tIns="0" rIns="0" bIns="0" rtlCol="0" anchor="t">
            <a:spAutoFit/>
          </a:bodyPr>
          <a:lstStyle/>
          <a:p>
            <a:pPr>
              <a:lnSpc>
                <a:spcPts val="9999"/>
              </a:lnSpc>
            </a:pPr>
            <a:r>
              <a:rPr lang="en-US" sz="9999">
                <a:solidFill>
                  <a:srgbClr val="000000"/>
                </a:solidFill>
                <a:latin typeface="Source Sans Pro Bold"/>
              </a:rPr>
              <a:t>79%</a:t>
            </a:r>
          </a:p>
        </p:txBody>
      </p:sp>
      <p:sp>
        <p:nvSpPr>
          <p:cNvPr id="10" name="TextBox 10"/>
          <p:cNvSpPr txBox="1"/>
          <p:nvPr/>
        </p:nvSpPr>
        <p:spPr>
          <a:xfrm>
            <a:off x="13441249" y="2818003"/>
            <a:ext cx="4231740" cy="282575"/>
          </a:xfrm>
          <a:prstGeom prst="rect">
            <a:avLst/>
          </a:prstGeom>
        </p:spPr>
        <p:txBody>
          <a:bodyPr lIns="0" tIns="0" rIns="0" bIns="0" rtlCol="0" anchor="t">
            <a:spAutoFit/>
          </a:bodyPr>
          <a:lstStyle/>
          <a:p>
            <a:pPr>
              <a:lnSpc>
                <a:spcPts val="2199"/>
              </a:lnSpc>
            </a:pPr>
            <a:r>
              <a:rPr lang="en-US" sz="1999" spc="199">
                <a:solidFill>
                  <a:srgbClr val="000000"/>
                </a:solidFill>
                <a:latin typeface="Source Sans Pro"/>
              </a:rPr>
              <a:t>MERCADO CONSUMIDOR</a:t>
            </a:r>
          </a:p>
        </p:txBody>
      </p:sp>
      <p:sp>
        <p:nvSpPr>
          <p:cNvPr id="11" name="TextBox 11"/>
          <p:cNvSpPr txBox="1"/>
          <p:nvPr/>
        </p:nvSpPr>
        <p:spPr>
          <a:xfrm>
            <a:off x="13441249" y="5535927"/>
            <a:ext cx="3195253" cy="282575"/>
          </a:xfrm>
          <a:prstGeom prst="rect">
            <a:avLst/>
          </a:prstGeom>
        </p:spPr>
        <p:txBody>
          <a:bodyPr lIns="0" tIns="0" rIns="0" bIns="0" rtlCol="0" anchor="t">
            <a:spAutoFit/>
          </a:bodyPr>
          <a:lstStyle/>
          <a:p>
            <a:pPr>
              <a:lnSpc>
                <a:spcPts val="2199"/>
              </a:lnSpc>
            </a:pPr>
            <a:r>
              <a:rPr lang="en-US" sz="1999" spc="199">
                <a:solidFill>
                  <a:srgbClr val="000000"/>
                </a:solidFill>
                <a:latin typeface="Source Sans Pro"/>
              </a:rPr>
              <a:t>FATIA DE MERCADO</a:t>
            </a:r>
          </a:p>
        </p:txBody>
      </p:sp>
      <p:sp>
        <p:nvSpPr>
          <p:cNvPr id="12" name="TextBox 12"/>
          <p:cNvSpPr txBox="1"/>
          <p:nvPr/>
        </p:nvSpPr>
        <p:spPr>
          <a:xfrm>
            <a:off x="13441249" y="8230779"/>
            <a:ext cx="2716875" cy="558800"/>
          </a:xfrm>
          <a:prstGeom prst="rect">
            <a:avLst/>
          </a:prstGeom>
        </p:spPr>
        <p:txBody>
          <a:bodyPr lIns="0" tIns="0" rIns="0" bIns="0" rtlCol="0" anchor="t">
            <a:spAutoFit/>
          </a:bodyPr>
          <a:lstStyle/>
          <a:p>
            <a:pPr>
              <a:lnSpc>
                <a:spcPts val="2199"/>
              </a:lnSpc>
            </a:pPr>
            <a:r>
              <a:rPr lang="en-US" sz="1999" spc="199">
                <a:solidFill>
                  <a:srgbClr val="000000"/>
                </a:solidFill>
                <a:latin typeface="Source Sans Pro"/>
              </a:rPr>
              <a:t>DO MERCADO ESTÁ NO BRASIL</a:t>
            </a:r>
          </a:p>
        </p:txBody>
      </p:sp>
      <p:sp>
        <p:nvSpPr>
          <p:cNvPr id="13" name="TextBox 13"/>
          <p:cNvSpPr txBox="1"/>
          <p:nvPr/>
        </p:nvSpPr>
        <p:spPr>
          <a:xfrm>
            <a:off x="3339500" y="4184865"/>
            <a:ext cx="9593372" cy="1467303"/>
          </a:xfrm>
          <a:prstGeom prst="rect">
            <a:avLst/>
          </a:prstGeom>
        </p:spPr>
        <p:txBody>
          <a:bodyPr lIns="0" tIns="0" rIns="0" bIns="0" rtlCol="0" anchor="t">
            <a:spAutoFit/>
          </a:bodyPr>
          <a:lstStyle/>
          <a:p>
            <a:pPr>
              <a:lnSpc>
                <a:spcPts val="5642"/>
              </a:lnSpc>
            </a:pPr>
            <a:r>
              <a:rPr lang="en-US" sz="5642">
                <a:solidFill>
                  <a:srgbClr val="FF0066"/>
                </a:solidFill>
                <a:latin typeface="Source Sans Pro Bold Italics"/>
              </a:rPr>
              <a:t>Guerreiras  Empreendedoras</a:t>
            </a:r>
            <a:r>
              <a:rPr lang="en-US" sz="5642">
                <a:solidFill>
                  <a:srgbClr val="FCFFFF"/>
                </a:solidFill>
                <a:latin typeface="Source Sans Pro Bold Italics"/>
              </a:rPr>
              <a:t>?</a:t>
            </a:r>
            <a:r>
              <a:rPr lang="en-US" sz="5642">
                <a:solidFill>
                  <a:srgbClr val="FF0066"/>
                </a:solidFill>
                <a:latin typeface="Source Sans Pro Bold Italics"/>
              </a:rPr>
              <a:t> </a:t>
            </a:r>
          </a:p>
          <a:p>
            <a:pPr>
              <a:lnSpc>
                <a:spcPts val="5642"/>
              </a:lnSpc>
            </a:pPr>
            <a:endParaRPr lang="en-US" sz="5642">
              <a:solidFill>
                <a:srgbClr val="FF0066"/>
              </a:solidFill>
              <a:latin typeface="Source Sans Pro Bold Italics"/>
            </a:endParaRPr>
          </a:p>
        </p:txBody>
      </p:sp>
      <p:sp>
        <p:nvSpPr>
          <p:cNvPr id="14" name="Freeform 14"/>
          <p:cNvSpPr/>
          <p:nvPr/>
        </p:nvSpPr>
        <p:spPr>
          <a:xfrm>
            <a:off x="-5103789" y="-5227006"/>
            <a:ext cx="16405227" cy="12229384"/>
          </a:xfrm>
          <a:custGeom>
            <a:avLst/>
            <a:gdLst/>
            <a:ahLst/>
            <a:cxnLst/>
            <a:rect l="l" t="t" r="r" b="b"/>
            <a:pathLst>
              <a:path w="16405227" h="12229384">
                <a:moveTo>
                  <a:pt x="0" y="0"/>
                </a:moveTo>
                <a:lnTo>
                  <a:pt x="16405227" y="0"/>
                </a:lnTo>
                <a:lnTo>
                  <a:pt x="16405227" y="12229384"/>
                </a:lnTo>
                <a:lnTo>
                  <a:pt x="0" y="12229384"/>
                </a:lnTo>
                <a:lnTo>
                  <a:pt x="0" y="0"/>
                </a:lnTo>
                <a:close/>
              </a:path>
            </a:pathLst>
          </a:custGeom>
          <a:blipFill>
            <a:blip r:embed="rId2">
              <a:alphaModFix amt="44999"/>
            </a:blip>
            <a:stretch>
              <a:fillRect t="-9664"/>
            </a:stretch>
          </a:blipFill>
        </p:spPr>
      </p:sp>
      <p:sp>
        <p:nvSpPr>
          <p:cNvPr id="15" name="Freeform 15"/>
          <p:cNvSpPr/>
          <p:nvPr/>
        </p:nvSpPr>
        <p:spPr>
          <a:xfrm>
            <a:off x="-15005392" y="-5573126"/>
            <a:ext cx="16405227" cy="12229384"/>
          </a:xfrm>
          <a:custGeom>
            <a:avLst/>
            <a:gdLst/>
            <a:ahLst/>
            <a:cxnLst/>
            <a:rect l="l" t="t" r="r" b="b"/>
            <a:pathLst>
              <a:path w="16405227" h="12229384">
                <a:moveTo>
                  <a:pt x="0" y="0"/>
                </a:moveTo>
                <a:lnTo>
                  <a:pt x="16405227" y="0"/>
                </a:lnTo>
                <a:lnTo>
                  <a:pt x="16405227" y="12229384"/>
                </a:lnTo>
                <a:lnTo>
                  <a:pt x="0" y="12229384"/>
                </a:lnTo>
                <a:lnTo>
                  <a:pt x="0" y="0"/>
                </a:lnTo>
                <a:close/>
              </a:path>
            </a:pathLst>
          </a:custGeom>
          <a:blipFill>
            <a:blip r:embed="rId2">
              <a:alphaModFix amt="44999"/>
            </a:blip>
            <a:stretch>
              <a:fillRect t="-9664"/>
            </a:stretch>
          </a:blipFill>
        </p:spPr>
      </p:sp>
      <p:sp>
        <p:nvSpPr>
          <p:cNvPr id="16" name="Freeform 16"/>
          <p:cNvSpPr/>
          <p:nvPr/>
        </p:nvSpPr>
        <p:spPr>
          <a:xfrm rot="6131231">
            <a:off x="12738550" y="6327693"/>
            <a:ext cx="12404953" cy="12854874"/>
          </a:xfrm>
          <a:custGeom>
            <a:avLst/>
            <a:gdLst/>
            <a:ahLst/>
            <a:cxnLst/>
            <a:rect l="l" t="t" r="r" b="b"/>
            <a:pathLst>
              <a:path w="12404953" h="12854874">
                <a:moveTo>
                  <a:pt x="0" y="0"/>
                </a:moveTo>
                <a:lnTo>
                  <a:pt x="12404954" y="0"/>
                </a:lnTo>
                <a:lnTo>
                  <a:pt x="12404954" y="12854874"/>
                </a:lnTo>
                <a:lnTo>
                  <a:pt x="0" y="12854874"/>
                </a:lnTo>
                <a:lnTo>
                  <a:pt x="0" y="0"/>
                </a:lnTo>
                <a:close/>
              </a:path>
            </a:pathLst>
          </a:custGeom>
          <a:blipFill>
            <a:blip r:embed="rId7"/>
            <a:stretch>
              <a:fillRect/>
            </a:stretch>
          </a:blipFill>
        </p:spPr>
      </p:sp>
      <p:sp>
        <p:nvSpPr>
          <p:cNvPr id="17" name="Freeform 17"/>
          <p:cNvSpPr/>
          <p:nvPr/>
        </p:nvSpPr>
        <p:spPr>
          <a:xfrm flipH="1">
            <a:off x="12976329" y="906413"/>
            <a:ext cx="4282971" cy="404935"/>
          </a:xfrm>
          <a:custGeom>
            <a:avLst/>
            <a:gdLst/>
            <a:ahLst/>
            <a:cxnLst/>
            <a:rect l="l" t="t" r="r" b="b"/>
            <a:pathLst>
              <a:path w="4282971" h="404935">
                <a:moveTo>
                  <a:pt x="4282971" y="0"/>
                </a:moveTo>
                <a:lnTo>
                  <a:pt x="0" y="0"/>
                </a:lnTo>
                <a:lnTo>
                  <a:pt x="0" y="404935"/>
                </a:lnTo>
                <a:lnTo>
                  <a:pt x="4282971" y="404935"/>
                </a:lnTo>
                <a:lnTo>
                  <a:pt x="4282971"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8" name="Freeform 18"/>
          <p:cNvSpPr/>
          <p:nvPr/>
        </p:nvSpPr>
        <p:spPr>
          <a:xfrm rot="6131231">
            <a:off x="-8903587" y="-10320116"/>
            <a:ext cx="12404953" cy="12854874"/>
          </a:xfrm>
          <a:custGeom>
            <a:avLst/>
            <a:gdLst/>
            <a:ahLst/>
            <a:cxnLst/>
            <a:rect l="l" t="t" r="r" b="b"/>
            <a:pathLst>
              <a:path w="12404953" h="12854874">
                <a:moveTo>
                  <a:pt x="0" y="0"/>
                </a:moveTo>
                <a:lnTo>
                  <a:pt x="12404953" y="0"/>
                </a:lnTo>
                <a:lnTo>
                  <a:pt x="12404953" y="12854874"/>
                </a:lnTo>
                <a:lnTo>
                  <a:pt x="0" y="12854874"/>
                </a:lnTo>
                <a:lnTo>
                  <a:pt x="0" y="0"/>
                </a:lnTo>
                <a:close/>
              </a:path>
            </a:pathLst>
          </a:custGeom>
          <a:blipFill>
            <a:blip r:embed="rId7"/>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398046">
            <a:off x="6587528" y="1345974"/>
            <a:ext cx="18742457" cy="13971688"/>
          </a:xfrm>
          <a:custGeom>
            <a:avLst/>
            <a:gdLst/>
            <a:ahLst/>
            <a:cxnLst/>
            <a:rect l="l" t="t" r="r" b="b"/>
            <a:pathLst>
              <a:path w="18742457" h="13971688">
                <a:moveTo>
                  <a:pt x="0" y="0"/>
                </a:moveTo>
                <a:lnTo>
                  <a:pt x="18742457" y="0"/>
                </a:lnTo>
                <a:lnTo>
                  <a:pt x="18742457" y="13971687"/>
                </a:lnTo>
                <a:lnTo>
                  <a:pt x="0" y="13971687"/>
                </a:lnTo>
                <a:lnTo>
                  <a:pt x="0" y="0"/>
                </a:lnTo>
                <a:close/>
              </a:path>
            </a:pathLst>
          </a:custGeom>
          <a:blipFill>
            <a:blip r:embed="rId2">
              <a:alphaModFix amt="44999"/>
            </a:blip>
            <a:stretch>
              <a:fillRect t="-9664"/>
            </a:stretch>
          </a:blipFill>
        </p:spPr>
      </p:sp>
      <p:grpSp>
        <p:nvGrpSpPr>
          <p:cNvPr id="3" name="Group 3"/>
          <p:cNvGrpSpPr/>
          <p:nvPr/>
        </p:nvGrpSpPr>
        <p:grpSpPr>
          <a:xfrm>
            <a:off x="11112658" y="2390170"/>
            <a:ext cx="5823877" cy="4168810"/>
            <a:chOff x="0" y="0"/>
            <a:chExt cx="1328211" cy="950752"/>
          </a:xfrm>
        </p:grpSpPr>
        <p:sp>
          <p:nvSpPr>
            <p:cNvPr id="4" name="Freeform 4">
              <a:hlinkClick r:id="rId3" tooltip="https://devhome-devhome.vercel.app"/>
            </p:cNvPr>
            <p:cNvSpPr/>
            <p:nvPr/>
          </p:nvSpPr>
          <p:spPr>
            <a:xfrm>
              <a:off x="0" y="0"/>
              <a:ext cx="1328211" cy="950752"/>
            </a:xfrm>
            <a:custGeom>
              <a:avLst/>
              <a:gdLst/>
              <a:ahLst/>
              <a:cxnLst/>
              <a:rect l="l" t="t" r="r" b="b"/>
              <a:pathLst>
                <a:path w="1328211" h="950752">
                  <a:moveTo>
                    <a:pt x="33234" y="0"/>
                  </a:moveTo>
                  <a:lnTo>
                    <a:pt x="1294978" y="0"/>
                  </a:lnTo>
                  <a:cubicBezTo>
                    <a:pt x="1303792" y="0"/>
                    <a:pt x="1312245" y="3501"/>
                    <a:pt x="1318478" y="9734"/>
                  </a:cubicBezTo>
                  <a:cubicBezTo>
                    <a:pt x="1324710" y="15966"/>
                    <a:pt x="1328211" y="24419"/>
                    <a:pt x="1328211" y="33234"/>
                  </a:cubicBezTo>
                  <a:lnTo>
                    <a:pt x="1328211" y="917518"/>
                  </a:lnTo>
                  <a:cubicBezTo>
                    <a:pt x="1328211" y="935873"/>
                    <a:pt x="1313332" y="950752"/>
                    <a:pt x="1294978" y="950752"/>
                  </a:cubicBezTo>
                  <a:lnTo>
                    <a:pt x="33234" y="950752"/>
                  </a:lnTo>
                  <a:cubicBezTo>
                    <a:pt x="24419" y="950752"/>
                    <a:pt x="15966" y="947251"/>
                    <a:pt x="9734" y="941018"/>
                  </a:cubicBezTo>
                  <a:cubicBezTo>
                    <a:pt x="3501" y="934786"/>
                    <a:pt x="0" y="926333"/>
                    <a:pt x="0" y="917518"/>
                  </a:cubicBezTo>
                  <a:lnTo>
                    <a:pt x="0" y="33234"/>
                  </a:lnTo>
                  <a:cubicBezTo>
                    <a:pt x="0" y="14879"/>
                    <a:pt x="14879" y="0"/>
                    <a:pt x="33234"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5" name="TextBox 5"/>
            <p:cNvSpPr txBox="1"/>
            <p:nvPr/>
          </p:nvSpPr>
          <p:spPr>
            <a:xfrm>
              <a:off x="0" y="76200"/>
              <a:ext cx="1328211" cy="874552"/>
            </a:xfrm>
            <a:prstGeom prst="rect">
              <a:avLst/>
            </a:prstGeom>
          </p:spPr>
          <p:txBody>
            <a:bodyPr lIns="50800" tIns="50800" rIns="50800" bIns="50800" rtlCol="0" anchor="ctr"/>
            <a:lstStyle/>
            <a:p>
              <a:pPr algn="ctr">
                <a:lnSpc>
                  <a:spcPts val="2024"/>
                </a:lnSpc>
              </a:pPr>
              <a:endParaRPr/>
            </a:p>
          </p:txBody>
        </p:sp>
      </p:grpSp>
      <p:sp>
        <p:nvSpPr>
          <p:cNvPr id="6" name="Freeform 6"/>
          <p:cNvSpPr/>
          <p:nvPr/>
        </p:nvSpPr>
        <p:spPr>
          <a:xfrm>
            <a:off x="11298980" y="3533044"/>
            <a:ext cx="498405" cy="498405"/>
          </a:xfrm>
          <a:custGeom>
            <a:avLst/>
            <a:gdLst/>
            <a:ahLst/>
            <a:cxnLst/>
            <a:rect l="l" t="t" r="r" b="b"/>
            <a:pathLst>
              <a:path w="498405" h="498405">
                <a:moveTo>
                  <a:pt x="0" y="0"/>
                </a:moveTo>
                <a:lnTo>
                  <a:pt x="498404" y="0"/>
                </a:lnTo>
                <a:lnTo>
                  <a:pt x="498404" y="498405"/>
                </a:lnTo>
                <a:lnTo>
                  <a:pt x="0" y="49840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1298980" y="4890317"/>
            <a:ext cx="506367" cy="506367"/>
          </a:xfrm>
          <a:custGeom>
            <a:avLst/>
            <a:gdLst/>
            <a:ahLst/>
            <a:cxnLst/>
            <a:rect l="l" t="t" r="r" b="b"/>
            <a:pathLst>
              <a:path w="506367" h="506367">
                <a:moveTo>
                  <a:pt x="0" y="0"/>
                </a:moveTo>
                <a:lnTo>
                  <a:pt x="506366" y="0"/>
                </a:lnTo>
                <a:lnTo>
                  <a:pt x="506366" y="506366"/>
                </a:lnTo>
                <a:lnTo>
                  <a:pt x="0" y="5063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13037293" y="4897755"/>
            <a:ext cx="3060827" cy="424815"/>
          </a:xfrm>
          <a:prstGeom prst="rect">
            <a:avLst/>
          </a:prstGeom>
        </p:spPr>
        <p:txBody>
          <a:bodyPr lIns="0" tIns="0" rIns="0" bIns="0" rtlCol="0" anchor="t">
            <a:spAutoFit/>
          </a:bodyPr>
          <a:lstStyle/>
          <a:p>
            <a:pPr>
              <a:lnSpc>
                <a:spcPts val="3359"/>
              </a:lnSpc>
            </a:pPr>
            <a:r>
              <a:rPr lang="en-US" sz="2400">
                <a:solidFill>
                  <a:srgbClr val="FCFFFF">
                    <a:alpha val="64706"/>
                  </a:srgbClr>
                </a:solidFill>
                <a:latin typeface="Poppins"/>
              </a:rPr>
              <a:t>(00) 0000-0000</a:t>
            </a:r>
          </a:p>
        </p:txBody>
      </p:sp>
      <p:sp>
        <p:nvSpPr>
          <p:cNvPr id="9" name="Freeform 9"/>
          <p:cNvSpPr/>
          <p:nvPr/>
        </p:nvSpPr>
        <p:spPr>
          <a:xfrm rot="-8372728" flipH="1" flipV="1">
            <a:off x="14553419" y="6546129"/>
            <a:ext cx="7469162" cy="8129700"/>
          </a:xfrm>
          <a:custGeom>
            <a:avLst/>
            <a:gdLst/>
            <a:ahLst/>
            <a:cxnLst/>
            <a:rect l="l" t="t" r="r" b="b"/>
            <a:pathLst>
              <a:path w="7469162" h="8129700">
                <a:moveTo>
                  <a:pt x="7469162" y="8129700"/>
                </a:moveTo>
                <a:lnTo>
                  <a:pt x="0" y="8129700"/>
                </a:lnTo>
                <a:lnTo>
                  <a:pt x="0" y="0"/>
                </a:lnTo>
                <a:lnTo>
                  <a:pt x="7469162" y="0"/>
                </a:lnTo>
                <a:lnTo>
                  <a:pt x="7469162" y="8129700"/>
                </a:lnTo>
                <a:close/>
              </a:path>
            </a:pathLst>
          </a:custGeom>
          <a:blipFill>
            <a:blip r:embed="rId8"/>
            <a:stretch>
              <a:fillRect/>
            </a:stretch>
          </a:blipFill>
        </p:spPr>
      </p:sp>
      <p:sp>
        <p:nvSpPr>
          <p:cNvPr id="10" name="Freeform 10"/>
          <p:cNvSpPr/>
          <p:nvPr/>
        </p:nvSpPr>
        <p:spPr>
          <a:xfrm rot="-6044718" flipV="1">
            <a:off x="-2929747" y="-4486255"/>
            <a:ext cx="7469162" cy="8129700"/>
          </a:xfrm>
          <a:custGeom>
            <a:avLst/>
            <a:gdLst/>
            <a:ahLst/>
            <a:cxnLst/>
            <a:rect l="l" t="t" r="r" b="b"/>
            <a:pathLst>
              <a:path w="7469162" h="8129700">
                <a:moveTo>
                  <a:pt x="0" y="8129700"/>
                </a:moveTo>
                <a:lnTo>
                  <a:pt x="7469162" y="8129700"/>
                </a:lnTo>
                <a:lnTo>
                  <a:pt x="7469162" y="0"/>
                </a:lnTo>
                <a:lnTo>
                  <a:pt x="0" y="0"/>
                </a:lnTo>
                <a:lnTo>
                  <a:pt x="0" y="8129700"/>
                </a:lnTo>
                <a:close/>
              </a:path>
            </a:pathLst>
          </a:custGeom>
          <a:blipFill>
            <a:blip r:embed="rId8"/>
            <a:stretch>
              <a:fillRect/>
            </a:stretch>
          </a:blipFill>
        </p:spPr>
      </p:sp>
      <p:sp>
        <p:nvSpPr>
          <p:cNvPr id="11" name="TextBox 11"/>
          <p:cNvSpPr txBox="1"/>
          <p:nvPr/>
        </p:nvSpPr>
        <p:spPr>
          <a:xfrm>
            <a:off x="1680667" y="3593362"/>
            <a:ext cx="10351846" cy="3734640"/>
          </a:xfrm>
          <a:prstGeom prst="rect">
            <a:avLst/>
          </a:prstGeom>
        </p:spPr>
        <p:txBody>
          <a:bodyPr lIns="0" tIns="0" rIns="0" bIns="0" rtlCol="0" anchor="t">
            <a:spAutoFit/>
          </a:bodyPr>
          <a:lstStyle/>
          <a:p>
            <a:pPr>
              <a:lnSpc>
                <a:spcPts val="14393"/>
              </a:lnSpc>
            </a:pPr>
            <a:r>
              <a:rPr lang="en-US" sz="14393">
                <a:solidFill>
                  <a:srgbClr val="FFFFFF"/>
                </a:solidFill>
                <a:latin typeface="Source Sans Pro Bold"/>
              </a:rPr>
              <a:t>Muito </a:t>
            </a:r>
            <a:r>
              <a:rPr lang="en-US" sz="14393">
                <a:solidFill>
                  <a:srgbClr val="ED155D"/>
                </a:solidFill>
                <a:latin typeface="Source Sans Pro Bold"/>
              </a:rPr>
              <a:t>Obrigado!</a:t>
            </a:r>
          </a:p>
        </p:txBody>
      </p:sp>
      <p:sp>
        <p:nvSpPr>
          <p:cNvPr id="12" name="Freeform 12"/>
          <p:cNvSpPr/>
          <p:nvPr/>
        </p:nvSpPr>
        <p:spPr>
          <a:xfrm flipH="1">
            <a:off x="13352585" y="623765"/>
            <a:ext cx="4282971" cy="404935"/>
          </a:xfrm>
          <a:custGeom>
            <a:avLst/>
            <a:gdLst/>
            <a:ahLst/>
            <a:cxnLst/>
            <a:rect l="l" t="t" r="r" b="b"/>
            <a:pathLst>
              <a:path w="4282971" h="404935">
                <a:moveTo>
                  <a:pt x="4282971" y="0"/>
                </a:moveTo>
                <a:lnTo>
                  <a:pt x="0" y="0"/>
                </a:lnTo>
                <a:lnTo>
                  <a:pt x="0" y="404935"/>
                </a:lnTo>
                <a:lnTo>
                  <a:pt x="4282971" y="404935"/>
                </a:lnTo>
                <a:lnTo>
                  <a:pt x="4282971"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TextBox 13"/>
          <p:cNvSpPr txBox="1"/>
          <p:nvPr/>
        </p:nvSpPr>
        <p:spPr>
          <a:xfrm>
            <a:off x="12920293" y="3372829"/>
            <a:ext cx="5194502" cy="752160"/>
          </a:xfrm>
          <a:prstGeom prst="rect">
            <a:avLst/>
          </a:prstGeom>
        </p:spPr>
        <p:txBody>
          <a:bodyPr lIns="0" tIns="0" rIns="0" bIns="0" rtlCol="0" anchor="t">
            <a:spAutoFit/>
          </a:bodyPr>
          <a:lstStyle/>
          <a:p>
            <a:pPr>
              <a:lnSpc>
                <a:spcPts val="2914"/>
              </a:lnSpc>
            </a:pPr>
            <a:r>
              <a:rPr lang="en-US" sz="2081">
                <a:solidFill>
                  <a:srgbClr val="FFFFFF"/>
                </a:solidFill>
                <a:latin typeface="Poppins"/>
                <a:hlinkClick r:id="rId11" tooltip="https://guerreiras-empreendedoras.vercel.app/index.html"/>
              </a:rPr>
              <a:t>https://guerreiras-empreendedoras.vercel.app/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10435" t="-8637" b="-3515"/>
            </a:stretch>
          </a:blipFill>
        </p:spPr>
      </p:sp>
      <p:sp>
        <p:nvSpPr>
          <p:cNvPr id="3" name="Freeform 3"/>
          <p:cNvSpPr/>
          <p:nvPr/>
        </p:nvSpPr>
        <p:spPr>
          <a:xfrm>
            <a:off x="1407549" y="9258300"/>
            <a:ext cx="5248138" cy="393610"/>
          </a:xfrm>
          <a:custGeom>
            <a:avLst/>
            <a:gdLst/>
            <a:ahLst/>
            <a:cxnLst/>
            <a:rect l="l" t="t" r="r" b="b"/>
            <a:pathLst>
              <a:path w="5248138" h="393610">
                <a:moveTo>
                  <a:pt x="0" y="0"/>
                </a:moveTo>
                <a:lnTo>
                  <a:pt x="5248138" y="0"/>
                </a:lnTo>
                <a:lnTo>
                  <a:pt x="5248138" y="393610"/>
                </a:lnTo>
                <a:lnTo>
                  <a:pt x="0" y="393610"/>
                </a:lnTo>
                <a:lnTo>
                  <a:pt x="0" y="0"/>
                </a:lnTo>
                <a:close/>
              </a:path>
            </a:pathLst>
          </a:custGeom>
          <a:blipFill>
            <a:blip r:embed="rId3"/>
            <a:stretch>
              <a:fillRect/>
            </a:stretch>
          </a:blipFill>
        </p:spPr>
      </p:sp>
      <p:sp>
        <p:nvSpPr>
          <p:cNvPr id="4" name="Freeform 4"/>
          <p:cNvSpPr/>
          <p:nvPr/>
        </p:nvSpPr>
        <p:spPr>
          <a:xfrm rot="-535483">
            <a:off x="10599963" y="-611043"/>
            <a:ext cx="7390797" cy="7390797"/>
          </a:xfrm>
          <a:custGeom>
            <a:avLst/>
            <a:gdLst/>
            <a:ahLst/>
            <a:cxnLst/>
            <a:rect l="l" t="t" r="r" b="b"/>
            <a:pathLst>
              <a:path w="7390797" h="7390797">
                <a:moveTo>
                  <a:pt x="0" y="0"/>
                </a:moveTo>
                <a:lnTo>
                  <a:pt x="7390797" y="0"/>
                </a:lnTo>
                <a:lnTo>
                  <a:pt x="7390797" y="7390797"/>
                </a:lnTo>
                <a:lnTo>
                  <a:pt x="0" y="7390797"/>
                </a:lnTo>
                <a:lnTo>
                  <a:pt x="0" y="0"/>
                </a:lnTo>
                <a:close/>
              </a:path>
            </a:pathLst>
          </a:custGeom>
          <a:blipFill>
            <a:blip r:embed="rId4"/>
            <a:stretch>
              <a:fillRect/>
            </a:stretch>
          </a:blipFill>
        </p:spPr>
      </p:sp>
      <p:sp>
        <p:nvSpPr>
          <p:cNvPr id="5" name="TextBox 5"/>
          <p:cNvSpPr txBox="1"/>
          <p:nvPr/>
        </p:nvSpPr>
        <p:spPr>
          <a:xfrm>
            <a:off x="1028700" y="3816907"/>
            <a:ext cx="12749270" cy="3042709"/>
          </a:xfrm>
          <a:prstGeom prst="rect">
            <a:avLst/>
          </a:prstGeom>
        </p:spPr>
        <p:txBody>
          <a:bodyPr lIns="0" tIns="0" rIns="0" bIns="0" rtlCol="0" anchor="t">
            <a:spAutoFit/>
          </a:bodyPr>
          <a:lstStyle/>
          <a:p>
            <a:pPr>
              <a:lnSpc>
                <a:spcPts val="10280"/>
              </a:lnSpc>
            </a:pPr>
            <a:r>
              <a:rPr lang="en-US" sz="12095" spc="-302">
                <a:solidFill>
                  <a:srgbClr val="FFFFFF"/>
                </a:solidFill>
                <a:latin typeface="Heading Now 31-38 Bold"/>
              </a:rPr>
              <a:t>BEM-VINDOS AO BASTIDORES DA GUERREIRA EMPREENDEDORA.</a:t>
            </a:r>
          </a:p>
        </p:txBody>
      </p:sp>
      <p:sp>
        <p:nvSpPr>
          <p:cNvPr id="6" name="TextBox 6"/>
          <p:cNvSpPr txBox="1"/>
          <p:nvPr/>
        </p:nvSpPr>
        <p:spPr>
          <a:xfrm>
            <a:off x="1028700" y="6935816"/>
            <a:ext cx="16924093" cy="1586674"/>
          </a:xfrm>
          <a:prstGeom prst="rect">
            <a:avLst/>
          </a:prstGeom>
        </p:spPr>
        <p:txBody>
          <a:bodyPr lIns="0" tIns="0" rIns="0" bIns="0" rtlCol="0" anchor="t">
            <a:spAutoFit/>
          </a:bodyPr>
          <a:lstStyle/>
          <a:p>
            <a:pPr>
              <a:lnSpc>
                <a:spcPts val="4189"/>
              </a:lnSpc>
            </a:pPr>
            <a:r>
              <a:rPr lang="en-US" sz="4107" spc="-78">
                <a:solidFill>
                  <a:srgbClr val="FFFFFF"/>
                </a:solidFill>
                <a:latin typeface="Alata"/>
              </a:rPr>
              <a:t>Capacitar as mães empreendedoras a atingirem seu pleno potencial, fornecendo conhecimentos, habilidades e recursos necessários para ter sucesso nos negócios e na vida familiar.</a:t>
            </a:r>
          </a:p>
        </p:txBody>
      </p:sp>
      <p:grpSp>
        <p:nvGrpSpPr>
          <p:cNvPr id="7" name="Group 7"/>
          <p:cNvGrpSpPr/>
          <p:nvPr/>
        </p:nvGrpSpPr>
        <p:grpSpPr>
          <a:xfrm>
            <a:off x="838413" y="315142"/>
            <a:ext cx="7420449" cy="3055337"/>
            <a:chOff x="0" y="0"/>
            <a:chExt cx="9893931" cy="4073783"/>
          </a:xfrm>
        </p:grpSpPr>
        <p:sp>
          <p:nvSpPr>
            <p:cNvPr id="8" name="TextBox 8"/>
            <p:cNvSpPr txBox="1"/>
            <p:nvPr/>
          </p:nvSpPr>
          <p:spPr>
            <a:xfrm>
              <a:off x="4073783" y="1524971"/>
              <a:ext cx="5820148" cy="1138141"/>
            </a:xfrm>
            <a:prstGeom prst="rect">
              <a:avLst/>
            </a:prstGeom>
          </p:spPr>
          <p:txBody>
            <a:bodyPr lIns="0" tIns="0" rIns="0" bIns="0" rtlCol="0" anchor="t">
              <a:spAutoFit/>
            </a:bodyPr>
            <a:lstStyle/>
            <a:p>
              <a:pPr>
                <a:lnSpc>
                  <a:spcPts val="3013"/>
                </a:lnSpc>
              </a:pPr>
              <a:r>
                <a:rPr lang="en-US" sz="3674">
                  <a:solidFill>
                    <a:srgbClr val="FFFFFF"/>
                  </a:solidFill>
                  <a:latin typeface="Sansation"/>
                </a:rPr>
                <a:t>GUERREIRA EMPREENDEDORA</a:t>
              </a:r>
            </a:p>
          </p:txBody>
        </p:sp>
        <p:sp>
          <p:nvSpPr>
            <p:cNvPr id="9" name="Freeform 9"/>
            <p:cNvSpPr/>
            <p:nvPr/>
          </p:nvSpPr>
          <p:spPr>
            <a:xfrm>
              <a:off x="0" y="0"/>
              <a:ext cx="4073783" cy="4073783"/>
            </a:xfrm>
            <a:custGeom>
              <a:avLst/>
              <a:gdLst/>
              <a:ahLst/>
              <a:cxnLst/>
              <a:rect l="l" t="t" r="r" b="b"/>
              <a:pathLst>
                <a:path w="4073783" h="4073783">
                  <a:moveTo>
                    <a:pt x="0" y="0"/>
                  </a:moveTo>
                  <a:lnTo>
                    <a:pt x="4073783" y="0"/>
                  </a:lnTo>
                  <a:lnTo>
                    <a:pt x="4073783" y="4073783"/>
                  </a:lnTo>
                  <a:lnTo>
                    <a:pt x="0" y="4073783"/>
                  </a:lnTo>
                  <a:lnTo>
                    <a:pt x="0" y="0"/>
                  </a:lnTo>
                  <a:close/>
                </a:path>
              </a:pathLst>
            </a:custGeom>
            <a:blipFill>
              <a:blip r:embed="rId5"/>
              <a:stretch>
                <a:fillRect/>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33333"/>
            </a:stretch>
          </a:blipFill>
        </p:spPr>
      </p:sp>
      <p:sp>
        <p:nvSpPr>
          <p:cNvPr id="3" name="Freeform 3"/>
          <p:cNvSpPr/>
          <p:nvPr/>
        </p:nvSpPr>
        <p:spPr>
          <a:xfrm>
            <a:off x="2726409" y="6011889"/>
            <a:ext cx="12835183" cy="2246157"/>
          </a:xfrm>
          <a:custGeom>
            <a:avLst/>
            <a:gdLst/>
            <a:ahLst/>
            <a:cxnLst/>
            <a:rect l="l" t="t" r="r" b="b"/>
            <a:pathLst>
              <a:path w="12835183" h="2246157">
                <a:moveTo>
                  <a:pt x="0" y="0"/>
                </a:moveTo>
                <a:lnTo>
                  <a:pt x="12835182" y="0"/>
                </a:lnTo>
                <a:lnTo>
                  <a:pt x="12835182" y="2246157"/>
                </a:lnTo>
                <a:lnTo>
                  <a:pt x="0" y="2246157"/>
                </a:lnTo>
                <a:lnTo>
                  <a:pt x="0" y="0"/>
                </a:lnTo>
                <a:close/>
              </a:path>
            </a:pathLst>
          </a:custGeom>
          <a:blipFill>
            <a:blip r:embed="rId3"/>
            <a:stretch>
              <a:fillRect/>
            </a:stretch>
          </a:blipFill>
        </p:spPr>
      </p:sp>
      <p:sp>
        <p:nvSpPr>
          <p:cNvPr id="4" name="Freeform 4"/>
          <p:cNvSpPr/>
          <p:nvPr/>
        </p:nvSpPr>
        <p:spPr>
          <a:xfrm>
            <a:off x="8380280" y="3001090"/>
            <a:ext cx="1527439" cy="1435793"/>
          </a:xfrm>
          <a:custGeom>
            <a:avLst/>
            <a:gdLst/>
            <a:ahLst/>
            <a:cxnLst/>
            <a:rect l="l" t="t" r="r" b="b"/>
            <a:pathLst>
              <a:path w="1527439" h="1435793">
                <a:moveTo>
                  <a:pt x="0" y="0"/>
                </a:moveTo>
                <a:lnTo>
                  <a:pt x="1527440" y="0"/>
                </a:lnTo>
                <a:lnTo>
                  <a:pt x="1527440" y="1435793"/>
                </a:lnTo>
                <a:lnTo>
                  <a:pt x="0" y="1435793"/>
                </a:lnTo>
                <a:lnTo>
                  <a:pt x="0" y="0"/>
                </a:lnTo>
                <a:close/>
              </a:path>
            </a:pathLst>
          </a:custGeom>
          <a:blipFill>
            <a:blip r:embed="rId4"/>
            <a:stretch>
              <a:fillRect/>
            </a:stretch>
          </a:blipFill>
        </p:spPr>
      </p:sp>
      <p:sp>
        <p:nvSpPr>
          <p:cNvPr id="5" name="TextBox 5"/>
          <p:cNvSpPr txBox="1"/>
          <p:nvPr/>
        </p:nvSpPr>
        <p:spPr>
          <a:xfrm>
            <a:off x="2726409" y="4722495"/>
            <a:ext cx="12835183" cy="2817896"/>
          </a:xfrm>
          <a:prstGeom prst="rect">
            <a:avLst/>
          </a:prstGeom>
        </p:spPr>
        <p:txBody>
          <a:bodyPr lIns="0" tIns="0" rIns="0" bIns="0" rtlCol="0" anchor="t">
            <a:spAutoFit/>
          </a:bodyPr>
          <a:lstStyle/>
          <a:p>
            <a:pPr marL="0" lvl="0" indent="0" algn="ctr">
              <a:lnSpc>
                <a:spcPts val="7310"/>
              </a:lnSpc>
            </a:pPr>
            <a:r>
              <a:rPr lang="en-US" sz="6831">
                <a:solidFill>
                  <a:srgbClr val="FFFFFF"/>
                </a:solidFill>
                <a:latin typeface="Sansation"/>
              </a:rPr>
              <a:t>Empatia é a capacidade de se identificar com outra pessoa, de sentir o que ela sente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33333"/>
            </a:stretch>
          </a:blipFill>
        </p:spPr>
      </p:sp>
      <p:grpSp>
        <p:nvGrpSpPr>
          <p:cNvPr id="3" name="Group 3"/>
          <p:cNvGrpSpPr/>
          <p:nvPr/>
        </p:nvGrpSpPr>
        <p:grpSpPr>
          <a:xfrm>
            <a:off x="1028700" y="3983740"/>
            <a:ext cx="5203289" cy="3577165"/>
            <a:chOff x="0" y="0"/>
            <a:chExt cx="1253957" cy="862073"/>
          </a:xfrm>
        </p:grpSpPr>
        <p:sp>
          <p:nvSpPr>
            <p:cNvPr id="4" name="Freeform 4"/>
            <p:cNvSpPr/>
            <p:nvPr/>
          </p:nvSpPr>
          <p:spPr>
            <a:xfrm>
              <a:off x="0" y="0"/>
              <a:ext cx="1253957" cy="862073"/>
            </a:xfrm>
            <a:custGeom>
              <a:avLst/>
              <a:gdLst/>
              <a:ahLst/>
              <a:cxnLst/>
              <a:rect l="l" t="t" r="r" b="b"/>
              <a:pathLst>
                <a:path w="1253957" h="862073">
                  <a:moveTo>
                    <a:pt x="37197" y="0"/>
                  </a:moveTo>
                  <a:lnTo>
                    <a:pt x="1216760" y="0"/>
                  </a:lnTo>
                  <a:cubicBezTo>
                    <a:pt x="1226625" y="0"/>
                    <a:pt x="1236087" y="3919"/>
                    <a:pt x="1243062" y="10895"/>
                  </a:cubicBezTo>
                  <a:cubicBezTo>
                    <a:pt x="1250038" y="17871"/>
                    <a:pt x="1253957" y="27332"/>
                    <a:pt x="1253957" y="37197"/>
                  </a:cubicBezTo>
                  <a:lnTo>
                    <a:pt x="1253957" y="824875"/>
                  </a:lnTo>
                  <a:cubicBezTo>
                    <a:pt x="1253957" y="845419"/>
                    <a:pt x="1237304" y="862073"/>
                    <a:pt x="1216760" y="862073"/>
                  </a:cubicBezTo>
                  <a:lnTo>
                    <a:pt x="37197" y="862073"/>
                  </a:lnTo>
                  <a:cubicBezTo>
                    <a:pt x="27332" y="862073"/>
                    <a:pt x="17871" y="858154"/>
                    <a:pt x="10895" y="851178"/>
                  </a:cubicBezTo>
                  <a:cubicBezTo>
                    <a:pt x="3919" y="844202"/>
                    <a:pt x="0" y="834741"/>
                    <a:pt x="0" y="824875"/>
                  </a:cubicBezTo>
                  <a:lnTo>
                    <a:pt x="0" y="37197"/>
                  </a:lnTo>
                  <a:cubicBezTo>
                    <a:pt x="0" y="27332"/>
                    <a:pt x="3919" y="17871"/>
                    <a:pt x="10895" y="10895"/>
                  </a:cubicBezTo>
                  <a:cubicBezTo>
                    <a:pt x="17871" y="3919"/>
                    <a:pt x="27332" y="0"/>
                    <a:pt x="37197"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5" name="TextBox 5"/>
            <p:cNvSpPr txBox="1"/>
            <p:nvPr/>
          </p:nvSpPr>
          <p:spPr>
            <a:xfrm>
              <a:off x="0" y="76200"/>
              <a:ext cx="1253957" cy="785873"/>
            </a:xfrm>
            <a:prstGeom prst="rect">
              <a:avLst/>
            </a:prstGeom>
          </p:spPr>
          <p:txBody>
            <a:bodyPr lIns="50800" tIns="50800" rIns="50800" bIns="50800" rtlCol="0" anchor="ctr"/>
            <a:lstStyle/>
            <a:p>
              <a:pPr algn="ctr">
                <a:lnSpc>
                  <a:spcPts val="2024"/>
                </a:lnSpc>
              </a:pPr>
              <a:endParaRPr/>
            </a:p>
          </p:txBody>
        </p:sp>
      </p:grpSp>
      <p:grpSp>
        <p:nvGrpSpPr>
          <p:cNvPr id="6" name="Group 6"/>
          <p:cNvGrpSpPr/>
          <p:nvPr/>
        </p:nvGrpSpPr>
        <p:grpSpPr>
          <a:xfrm>
            <a:off x="6540435" y="3983740"/>
            <a:ext cx="5203289" cy="3577165"/>
            <a:chOff x="0" y="0"/>
            <a:chExt cx="1253957" cy="862073"/>
          </a:xfrm>
        </p:grpSpPr>
        <p:sp>
          <p:nvSpPr>
            <p:cNvPr id="7" name="Freeform 7"/>
            <p:cNvSpPr/>
            <p:nvPr/>
          </p:nvSpPr>
          <p:spPr>
            <a:xfrm>
              <a:off x="0" y="0"/>
              <a:ext cx="1253957" cy="862073"/>
            </a:xfrm>
            <a:custGeom>
              <a:avLst/>
              <a:gdLst/>
              <a:ahLst/>
              <a:cxnLst/>
              <a:rect l="l" t="t" r="r" b="b"/>
              <a:pathLst>
                <a:path w="1253957" h="862073">
                  <a:moveTo>
                    <a:pt x="37197" y="0"/>
                  </a:moveTo>
                  <a:lnTo>
                    <a:pt x="1216760" y="0"/>
                  </a:lnTo>
                  <a:cubicBezTo>
                    <a:pt x="1226625" y="0"/>
                    <a:pt x="1236087" y="3919"/>
                    <a:pt x="1243062" y="10895"/>
                  </a:cubicBezTo>
                  <a:cubicBezTo>
                    <a:pt x="1250038" y="17871"/>
                    <a:pt x="1253957" y="27332"/>
                    <a:pt x="1253957" y="37197"/>
                  </a:cubicBezTo>
                  <a:lnTo>
                    <a:pt x="1253957" y="824875"/>
                  </a:lnTo>
                  <a:cubicBezTo>
                    <a:pt x="1253957" y="845419"/>
                    <a:pt x="1237304" y="862073"/>
                    <a:pt x="1216760" y="862073"/>
                  </a:cubicBezTo>
                  <a:lnTo>
                    <a:pt x="37197" y="862073"/>
                  </a:lnTo>
                  <a:cubicBezTo>
                    <a:pt x="27332" y="862073"/>
                    <a:pt x="17871" y="858154"/>
                    <a:pt x="10895" y="851178"/>
                  </a:cubicBezTo>
                  <a:cubicBezTo>
                    <a:pt x="3919" y="844202"/>
                    <a:pt x="0" y="834741"/>
                    <a:pt x="0" y="824875"/>
                  </a:cubicBezTo>
                  <a:lnTo>
                    <a:pt x="0" y="37197"/>
                  </a:lnTo>
                  <a:cubicBezTo>
                    <a:pt x="0" y="27332"/>
                    <a:pt x="3919" y="17871"/>
                    <a:pt x="10895" y="10895"/>
                  </a:cubicBezTo>
                  <a:cubicBezTo>
                    <a:pt x="17871" y="3919"/>
                    <a:pt x="27332" y="0"/>
                    <a:pt x="37197"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8" name="TextBox 8"/>
            <p:cNvSpPr txBox="1"/>
            <p:nvPr/>
          </p:nvSpPr>
          <p:spPr>
            <a:xfrm>
              <a:off x="0" y="76200"/>
              <a:ext cx="1253957" cy="785873"/>
            </a:xfrm>
            <a:prstGeom prst="rect">
              <a:avLst/>
            </a:prstGeom>
          </p:spPr>
          <p:txBody>
            <a:bodyPr lIns="50800" tIns="50800" rIns="50800" bIns="50800" rtlCol="0" anchor="ctr"/>
            <a:lstStyle/>
            <a:p>
              <a:pPr algn="ctr">
                <a:lnSpc>
                  <a:spcPts val="2024"/>
                </a:lnSpc>
              </a:pPr>
              <a:endParaRPr/>
            </a:p>
          </p:txBody>
        </p:sp>
      </p:grpSp>
      <p:grpSp>
        <p:nvGrpSpPr>
          <p:cNvPr id="9" name="Group 9"/>
          <p:cNvGrpSpPr/>
          <p:nvPr/>
        </p:nvGrpSpPr>
        <p:grpSpPr>
          <a:xfrm>
            <a:off x="12056011" y="3983740"/>
            <a:ext cx="5203289" cy="3577165"/>
            <a:chOff x="0" y="0"/>
            <a:chExt cx="1253957" cy="862073"/>
          </a:xfrm>
        </p:grpSpPr>
        <p:sp>
          <p:nvSpPr>
            <p:cNvPr id="10" name="Freeform 10"/>
            <p:cNvSpPr/>
            <p:nvPr/>
          </p:nvSpPr>
          <p:spPr>
            <a:xfrm>
              <a:off x="0" y="0"/>
              <a:ext cx="1253957" cy="862073"/>
            </a:xfrm>
            <a:custGeom>
              <a:avLst/>
              <a:gdLst/>
              <a:ahLst/>
              <a:cxnLst/>
              <a:rect l="l" t="t" r="r" b="b"/>
              <a:pathLst>
                <a:path w="1253957" h="862073">
                  <a:moveTo>
                    <a:pt x="37197" y="0"/>
                  </a:moveTo>
                  <a:lnTo>
                    <a:pt x="1216760" y="0"/>
                  </a:lnTo>
                  <a:cubicBezTo>
                    <a:pt x="1226625" y="0"/>
                    <a:pt x="1236087" y="3919"/>
                    <a:pt x="1243062" y="10895"/>
                  </a:cubicBezTo>
                  <a:cubicBezTo>
                    <a:pt x="1250038" y="17871"/>
                    <a:pt x="1253957" y="27332"/>
                    <a:pt x="1253957" y="37197"/>
                  </a:cubicBezTo>
                  <a:lnTo>
                    <a:pt x="1253957" y="824875"/>
                  </a:lnTo>
                  <a:cubicBezTo>
                    <a:pt x="1253957" y="845419"/>
                    <a:pt x="1237304" y="862073"/>
                    <a:pt x="1216760" y="862073"/>
                  </a:cubicBezTo>
                  <a:lnTo>
                    <a:pt x="37197" y="862073"/>
                  </a:lnTo>
                  <a:cubicBezTo>
                    <a:pt x="27332" y="862073"/>
                    <a:pt x="17871" y="858154"/>
                    <a:pt x="10895" y="851178"/>
                  </a:cubicBezTo>
                  <a:cubicBezTo>
                    <a:pt x="3919" y="844202"/>
                    <a:pt x="0" y="834741"/>
                    <a:pt x="0" y="824875"/>
                  </a:cubicBezTo>
                  <a:lnTo>
                    <a:pt x="0" y="37197"/>
                  </a:lnTo>
                  <a:cubicBezTo>
                    <a:pt x="0" y="27332"/>
                    <a:pt x="3919" y="17871"/>
                    <a:pt x="10895" y="10895"/>
                  </a:cubicBezTo>
                  <a:cubicBezTo>
                    <a:pt x="17871" y="3919"/>
                    <a:pt x="27332" y="0"/>
                    <a:pt x="37197"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11" name="TextBox 11"/>
            <p:cNvSpPr txBox="1"/>
            <p:nvPr/>
          </p:nvSpPr>
          <p:spPr>
            <a:xfrm>
              <a:off x="0" y="76200"/>
              <a:ext cx="1253957" cy="785873"/>
            </a:xfrm>
            <a:prstGeom prst="rect">
              <a:avLst/>
            </a:prstGeom>
          </p:spPr>
          <p:txBody>
            <a:bodyPr lIns="50800" tIns="50800" rIns="50800" bIns="50800" rtlCol="0" anchor="ctr"/>
            <a:lstStyle/>
            <a:p>
              <a:pPr algn="ctr">
                <a:lnSpc>
                  <a:spcPts val="2024"/>
                </a:lnSpc>
              </a:pPr>
              <a:endParaRPr/>
            </a:p>
          </p:txBody>
        </p:sp>
      </p:grpSp>
      <p:sp>
        <p:nvSpPr>
          <p:cNvPr id="12" name="TextBox 12"/>
          <p:cNvSpPr txBox="1"/>
          <p:nvPr/>
        </p:nvSpPr>
        <p:spPr>
          <a:xfrm>
            <a:off x="1028700" y="1892154"/>
            <a:ext cx="13034556" cy="779169"/>
          </a:xfrm>
          <a:prstGeom prst="rect">
            <a:avLst/>
          </a:prstGeom>
        </p:spPr>
        <p:txBody>
          <a:bodyPr lIns="0" tIns="0" rIns="0" bIns="0" rtlCol="0" anchor="t">
            <a:spAutoFit/>
          </a:bodyPr>
          <a:lstStyle/>
          <a:p>
            <a:pPr>
              <a:lnSpc>
                <a:spcPts val="5610"/>
              </a:lnSpc>
            </a:pPr>
            <a:r>
              <a:rPr lang="en-US" sz="6600">
                <a:solidFill>
                  <a:srgbClr val="FF0066"/>
                </a:solidFill>
                <a:latin typeface="Source Sans Pro Bold"/>
              </a:rPr>
              <a:t> </a:t>
            </a:r>
            <a:r>
              <a:rPr lang="en-US" sz="6600">
                <a:solidFill>
                  <a:srgbClr val="FFFFFF"/>
                </a:solidFill>
                <a:latin typeface="Source Sans Pro Bold"/>
              </a:rPr>
              <a:t>Nosso cronograma</a:t>
            </a:r>
            <a:r>
              <a:rPr lang="en-US" sz="6600">
                <a:solidFill>
                  <a:srgbClr val="AE01B8"/>
                </a:solidFill>
                <a:latin typeface="Source Sans Pro Bold"/>
              </a:rPr>
              <a:t>.</a:t>
            </a:r>
          </a:p>
        </p:txBody>
      </p:sp>
      <p:sp>
        <p:nvSpPr>
          <p:cNvPr id="13" name="TextBox 13"/>
          <p:cNvSpPr txBox="1"/>
          <p:nvPr/>
        </p:nvSpPr>
        <p:spPr>
          <a:xfrm>
            <a:off x="1433116" y="6530228"/>
            <a:ext cx="3997143" cy="470263"/>
          </a:xfrm>
          <a:prstGeom prst="rect">
            <a:avLst/>
          </a:prstGeom>
        </p:spPr>
        <p:txBody>
          <a:bodyPr lIns="0" tIns="0" rIns="0" bIns="0" rtlCol="0" anchor="t">
            <a:spAutoFit/>
          </a:bodyPr>
          <a:lstStyle/>
          <a:p>
            <a:pPr>
              <a:lnSpc>
                <a:spcPts val="3606"/>
              </a:lnSpc>
            </a:pPr>
            <a:r>
              <a:rPr lang="en-US" sz="3278">
                <a:solidFill>
                  <a:srgbClr val="FFFFFF"/>
                </a:solidFill>
                <a:latin typeface="Source Sans Pro"/>
              </a:rPr>
              <a:t>Pesquisa</a:t>
            </a:r>
          </a:p>
        </p:txBody>
      </p:sp>
      <p:sp>
        <p:nvSpPr>
          <p:cNvPr id="14" name="TextBox 14"/>
          <p:cNvSpPr txBox="1"/>
          <p:nvPr/>
        </p:nvSpPr>
        <p:spPr>
          <a:xfrm>
            <a:off x="7143073" y="6148118"/>
            <a:ext cx="3122020" cy="927463"/>
          </a:xfrm>
          <a:prstGeom prst="rect">
            <a:avLst/>
          </a:prstGeom>
        </p:spPr>
        <p:txBody>
          <a:bodyPr lIns="0" tIns="0" rIns="0" bIns="0" rtlCol="0" anchor="t">
            <a:spAutoFit/>
          </a:bodyPr>
          <a:lstStyle/>
          <a:p>
            <a:pPr>
              <a:lnSpc>
                <a:spcPts val="3606"/>
              </a:lnSpc>
            </a:pPr>
            <a:r>
              <a:rPr lang="en-US" sz="3278">
                <a:solidFill>
                  <a:srgbClr val="FFFFFF"/>
                </a:solidFill>
                <a:latin typeface="Source Sans Pro"/>
              </a:rPr>
              <a:t>Prototipagem e Desenvolvimento</a:t>
            </a:r>
          </a:p>
        </p:txBody>
      </p:sp>
      <p:sp>
        <p:nvSpPr>
          <p:cNvPr id="15" name="TextBox 15"/>
          <p:cNvSpPr txBox="1"/>
          <p:nvPr/>
        </p:nvSpPr>
        <p:spPr>
          <a:xfrm>
            <a:off x="12658124" y="6530228"/>
            <a:ext cx="3762966" cy="471086"/>
          </a:xfrm>
          <a:prstGeom prst="rect">
            <a:avLst/>
          </a:prstGeom>
        </p:spPr>
        <p:txBody>
          <a:bodyPr lIns="0" tIns="0" rIns="0" bIns="0" rtlCol="0" anchor="t">
            <a:spAutoFit/>
          </a:bodyPr>
          <a:lstStyle/>
          <a:p>
            <a:pPr>
              <a:lnSpc>
                <a:spcPts val="3606"/>
              </a:lnSpc>
            </a:pPr>
            <a:r>
              <a:rPr lang="en-US" sz="3278">
                <a:solidFill>
                  <a:srgbClr val="FFFFFF"/>
                </a:solidFill>
                <a:latin typeface="Source Sans Pro"/>
              </a:rPr>
              <a:t>Ensaio da equipe</a:t>
            </a:r>
          </a:p>
        </p:txBody>
      </p:sp>
      <p:sp>
        <p:nvSpPr>
          <p:cNvPr id="16" name="TextBox 16"/>
          <p:cNvSpPr txBox="1"/>
          <p:nvPr/>
        </p:nvSpPr>
        <p:spPr>
          <a:xfrm>
            <a:off x="1433116" y="4370924"/>
            <a:ext cx="2440615" cy="2135702"/>
          </a:xfrm>
          <a:prstGeom prst="rect">
            <a:avLst/>
          </a:prstGeom>
        </p:spPr>
        <p:txBody>
          <a:bodyPr lIns="0" tIns="0" rIns="0" bIns="0" rtlCol="0" anchor="t">
            <a:spAutoFit/>
          </a:bodyPr>
          <a:lstStyle/>
          <a:p>
            <a:pPr>
              <a:lnSpc>
                <a:spcPts val="15205"/>
              </a:lnSpc>
            </a:pPr>
            <a:r>
              <a:rPr lang="en-US" sz="17888">
                <a:solidFill>
                  <a:srgbClr val="AE01B8"/>
                </a:solidFill>
                <a:latin typeface="Source Sans Pro Bold"/>
              </a:rPr>
              <a:t>1.</a:t>
            </a:r>
          </a:p>
        </p:txBody>
      </p:sp>
      <p:sp>
        <p:nvSpPr>
          <p:cNvPr id="17" name="TextBox 17"/>
          <p:cNvSpPr txBox="1"/>
          <p:nvPr/>
        </p:nvSpPr>
        <p:spPr>
          <a:xfrm>
            <a:off x="7143073" y="4366773"/>
            <a:ext cx="2440615" cy="2135702"/>
          </a:xfrm>
          <a:prstGeom prst="rect">
            <a:avLst/>
          </a:prstGeom>
        </p:spPr>
        <p:txBody>
          <a:bodyPr lIns="0" tIns="0" rIns="0" bIns="0" rtlCol="0" anchor="t">
            <a:spAutoFit/>
          </a:bodyPr>
          <a:lstStyle/>
          <a:p>
            <a:pPr>
              <a:lnSpc>
                <a:spcPts val="15205"/>
              </a:lnSpc>
            </a:pPr>
            <a:r>
              <a:rPr lang="en-US" sz="17888">
                <a:solidFill>
                  <a:srgbClr val="AE01B8"/>
                </a:solidFill>
                <a:latin typeface="Source Sans Pro Bold"/>
              </a:rPr>
              <a:t>2.</a:t>
            </a:r>
          </a:p>
        </p:txBody>
      </p:sp>
      <p:sp>
        <p:nvSpPr>
          <p:cNvPr id="18" name="TextBox 18"/>
          <p:cNvSpPr txBox="1"/>
          <p:nvPr/>
        </p:nvSpPr>
        <p:spPr>
          <a:xfrm>
            <a:off x="12658649" y="4366773"/>
            <a:ext cx="2440615" cy="2135702"/>
          </a:xfrm>
          <a:prstGeom prst="rect">
            <a:avLst/>
          </a:prstGeom>
        </p:spPr>
        <p:txBody>
          <a:bodyPr lIns="0" tIns="0" rIns="0" bIns="0" rtlCol="0" anchor="t">
            <a:spAutoFit/>
          </a:bodyPr>
          <a:lstStyle/>
          <a:p>
            <a:pPr>
              <a:lnSpc>
                <a:spcPts val="15205"/>
              </a:lnSpc>
            </a:pPr>
            <a:r>
              <a:rPr lang="en-US" sz="17888">
                <a:solidFill>
                  <a:srgbClr val="AE01B8"/>
                </a:solidFill>
                <a:latin typeface="Source Sans Pro Bold"/>
              </a:rPr>
              <a:t>3.</a:t>
            </a:r>
          </a:p>
        </p:txBody>
      </p:sp>
      <p:sp>
        <p:nvSpPr>
          <p:cNvPr id="19" name="Freeform 19"/>
          <p:cNvSpPr/>
          <p:nvPr/>
        </p:nvSpPr>
        <p:spPr>
          <a:xfrm flipH="1">
            <a:off x="12953399" y="8553128"/>
            <a:ext cx="4282971" cy="404935"/>
          </a:xfrm>
          <a:custGeom>
            <a:avLst/>
            <a:gdLst/>
            <a:ahLst/>
            <a:cxnLst/>
            <a:rect l="l" t="t" r="r" b="b"/>
            <a:pathLst>
              <a:path w="4282971" h="404935">
                <a:moveTo>
                  <a:pt x="4282971" y="0"/>
                </a:moveTo>
                <a:lnTo>
                  <a:pt x="0" y="0"/>
                </a:lnTo>
                <a:lnTo>
                  <a:pt x="0" y="404936"/>
                </a:lnTo>
                <a:lnTo>
                  <a:pt x="4282971" y="404936"/>
                </a:lnTo>
                <a:lnTo>
                  <a:pt x="4282971"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TextBox 20"/>
          <p:cNvSpPr txBox="1"/>
          <p:nvPr/>
        </p:nvSpPr>
        <p:spPr>
          <a:xfrm>
            <a:off x="1433116" y="7090082"/>
            <a:ext cx="2298001" cy="355839"/>
          </a:xfrm>
          <a:prstGeom prst="rect">
            <a:avLst/>
          </a:prstGeom>
        </p:spPr>
        <p:txBody>
          <a:bodyPr lIns="0" tIns="0" rIns="0" bIns="0" rtlCol="0" anchor="t">
            <a:spAutoFit/>
          </a:bodyPr>
          <a:lstStyle/>
          <a:p>
            <a:pPr marL="0" lvl="1" indent="0" algn="l">
              <a:lnSpc>
                <a:spcPts val="2770"/>
              </a:lnSpc>
              <a:spcBef>
                <a:spcPct val="0"/>
              </a:spcBef>
            </a:pPr>
            <a:r>
              <a:rPr lang="en-US" sz="2518" u="none" strike="noStrike" spc="-113">
                <a:solidFill>
                  <a:srgbClr val="FFFFFF"/>
                </a:solidFill>
                <a:latin typeface="Source Sans Pro"/>
              </a:rPr>
              <a:t> (09/08 até  28/01)</a:t>
            </a:r>
          </a:p>
        </p:txBody>
      </p:sp>
      <p:sp>
        <p:nvSpPr>
          <p:cNvPr id="21" name="TextBox 21"/>
          <p:cNvSpPr txBox="1"/>
          <p:nvPr/>
        </p:nvSpPr>
        <p:spPr>
          <a:xfrm>
            <a:off x="7143073" y="7098126"/>
            <a:ext cx="2287664" cy="355839"/>
          </a:xfrm>
          <a:prstGeom prst="rect">
            <a:avLst/>
          </a:prstGeom>
        </p:spPr>
        <p:txBody>
          <a:bodyPr lIns="0" tIns="0" rIns="0" bIns="0" rtlCol="0" anchor="t">
            <a:spAutoFit/>
          </a:bodyPr>
          <a:lstStyle/>
          <a:p>
            <a:pPr marL="0" lvl="1" indent="0" algn="l">
              <a:lnSpc>
                <a:spcPts val="2770"/>
              </a:lnSpc>
              <a:spcBef>
                <a:spcPct val="0"/>
              </a:spcBef>
            </a:pPr>
            <a:r>
              <a:rPr lang="en-US" sz="2518" u="none" strike="noStrike" spc="-113">
                <a:solidFill>
                  <a:srgbClr val="FFFFFF"/>
                </a:solidFill>
                <a:latin typeface="Source Sans Pro"/>
              </a:rPr>
              <a:t> (09/08 até 28/01)</a:t>
            </a:r>
          </a:p>
        </p:txBody>
      </p:sp>
      <p:sp>
        <p:nvSpPr>
          <p:cNvPr id="22" name="TextBox 22"/>
          <p:cNvSpPr txBox="1"/>
          <p:nvPr/>
        </p:nvSpPr>
        <p:spPr>
          <a:xfrm>
            <a:off x="12658124" y="7086588"/>
            <a:ext cx="2391351" cy="359333"/>
          </a:xfrm>
          <a:prstGeom prst="rect">
            <a:avLst/>
          </a:prstGeom>
        </p:spPr>
        <p:txBody>
          <a:bodyPr lIns="0" tIns="0" rIns="0" bIns="0" rtlCol="0" anchor="t">
            <a:spAutoFit/>
          </a:bodyPr>
          <a:lstStyle/>
          <a:p>
            <a:pPr>
              <a:lnSpc>
                <a:spcPts val="2770"/>
              </a:lnSpc>
            </a:pPr>
            <a:r>
              <a:rPr lang="en-US" sz="2518" spc="-113">
                <a:solidFill>
                  <a:srgbClr val="FFFFFF"/>
                </a:solidFill>
                <a:latin typeface="Source Sans Pro"/>
              </a:rPr>
              <a:t> (25/01 até  31/01)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711" b="-68949"/>
            </a:stretch>
          </a:blipFill>
        </p:spPr>
      </p:sp>
      <p:sp>
        <p:nvSpPr>
          <p:cNvPr id="3" name="Freeform 3"/>
          <p:cNvSpPr/>
          <p:nvPr/>
        </p:nvSpPr>
        <p:spPr>
          <a:xfrm>
            <a:off x="10757139" y="1028700"/>
            <a:ext cx="7435611" cy="9585658"/>
          </a:xfrm>
          <a:custGeom>
            <a:avLst/>
            <a:gdLst/>
            <a:ahLst/>
            <a:cxnLst/>
            <a:rect l="l" t="t" r="r" b="b"/>
            <a:pathLst>
              <a:path w="7435611" h="9585658">
                <a:moveTo>
                  <a:pt x="0" y="0"/>
                </a:moveTo>
                <a:lnTo>
                  <a:pt x="7435611" y="0"/>
                </a:lnTo>
                <a:lnTo>
                  <a:pt x="7435611" y="9585658"/>
                </a:lnTo>
                <a:lnTo>
                  <a:pt x="0" y="9585658"/>
                </a:lnTo>
                <a:lnTo>
                  <a:pt x="0" y="0"/>
                </a:lnTo>
                <a:close/>
              </a:path>
            </a:pathLst>
          </a:custGeom>
          <a:blipFill>
            <a:blip r:embed="rId3"/>
            <a:stretch>
              <a:fillRect l="-58304" t="-10318" r="-55155"/>
            </a:stretch>
          </a:blipFill>
        </p:spPr>
      </p:sp>
      <p:sp>
        <p:nvSpPr>
          <p:cNvPr id="4" name="TextBox 4"/>
          <p:cNvSpPr txBox="1"/>
          <p:nvPr/>
        </p:nvSpPr>
        <p:spPr>
          <a:xfrm>
            <a:off x="1028700" y="3768772"/>
            <a:ext cx="10242068" cy="2724344"/>
          </a:xfrm>
          <a:prstGeom prst="rect">
            <a:avLst/>
          </a:prstGeom>
        </p:spPr>
        <p:txBody>
          <a:bodyPr lIns="0" tIns="0" rIns="0" bIns="0" rtlCol="0" anchor="t">
            <a:spAutoFit/>
          </a:bodyPr>
          <a:lstStyle/>
          <a:p>
            <a:pPr marL="0" lvl="0" indent="0" algn="l">
              <a:lnSpc>
                <a:spcPts val="9489"/>
              </a:lnSpc>
            </a:pPr>
            <a:r>
              <a:rPr lang="en-US" sz="9683" u="none" strike="noStrike" spc="67">
                <a:solidFill>
                  <a:srgbClr val="81FF31"/>
                </a:solidFill>
                <a:latin typeface="Heading Now 31-38 Bold"/>
              </a:rPr>
              <a:t>O QUE NÓS TORNA </a:t>
            </a:r>
          </a:p>
          <a:p>
            <a:pPr marL="0" lvl="0" indent="0" algn="l">
              <a:lnSpc>
                <a:spcPts val="9489"/>
              </a:lnSpc>
            </a:pPr>
            <a:r>
              <a:rPr lang="en-US" sz="9683" u="none" strike="noStrike" spc="67">
                <a:solidFill>
                  <a:srgbClr val="81FF31"/>
                </a:solidFill>
                <a:latin typeface="Heading Now 31-38 Bold"/>
              </a:rPr>
              <a:t>DIFERENTE?</a:t>
            </a:r>
          </a:p>
        </p:txBody>
      </p:sp>
      <p:sp>
        <p:nvSpPr>
          <p:cNvPr id="5" name="TextBox 5"/>
          <p:cNvSpPr txBox="1"/>
          <p:nvPr/>
        </p:nvSpPr>
        <p:spPr>
          <a:xfrm>
            <a:off x="838413" y="6961641"/>
            <a:ext cx="10789189" cy="2772909"/>
          </a:xfrm>
          <a:prstGeom prst="rect">
            <a:avLst/>
          </a:prstGeom>
        </p:spPr>
        <p:txBody>
          <a:bodyPr lIns="0" tIns="0" rIns="0" bIns="0" rtlCol="0" anchor="t">
            <a:spAutoFit/>
          </a:bodyPr>
          <a:lstStyle/>
          <a:p>
            <a:pPr marL="0" lvl="0" indent="0" algn="l">
              <a:lnSpc>
                <a:spcPts val="4394"/>
              </a:lnSpc>
            </a:pPr>
            <a:r>
              <a:rPr lang="en-US" sz="4107" spc="-78">
                <a:solidFill>
                  <a:srgbClr val="FFFFFF"/>
                </a:solidFill>
                <a:latin typeface="Alata"/>
              </a:rPr>
              <a:t>Através da nossa página feed somos capazes ser uma base para troca de experiências exclusivas para nosso público alvo, onde será possível uma interação entre elas, sendo um ferramenta de alto ajuda e inspiração.</a:t>
            </a:r>
          </a:p>
        </p:txBody>
      </p:sp>
      <p:grpSp>
        <p:nvGrpSpPr>
          <p:cNvPr id="6" name="Group 6"/>
          <p:cNvGrpSpPr/>
          <p:nvPr/>
        </p:nvGrpSpPr>
        <p:grpSpPr>
          <a:xfrm>
            <a:off x="838413" y="315142"/>
            <a:ext cx="7420449" cy="3055337"/>
            <a:chOff x="0" y="0"/>
            <a:chExt cx="9893931" cy="4073783"/>
          </a:xfrm>
        </p:grpSpPr>
        <p:sp>
          <p:nvSpPr>
            <p:cNvPr id="7" name="TextBox 7"/>
            <p:cNvSpPr txBox="1"/>
            <p:nvPr/>
          </p:nvSpPr>
          <p:spPr>
            <a:xfrm>
              <a:off x="4073783" y="1524971"/>
              <a:ext cx="5820148" cy="1138141"/>
            </a:xfrm>
            <a:prstGeom prst="rect">
              <a:avLst/>
            </a:prstGeom>
          </p:spPr>
          <p:txBody>
            <a:bodyPr lIns="0" tIns="0" rIns="0" bIns="0" rtlCol="0" anchor="t">
              <a:spAutoFit/>
            </a:bodyPr>
            <a:lstStyle/>
            <a:p>
              <a:pPr>
                <a:lnSpc>
                  <a:spcPts val="3013"/>
                </a:lnSpc>
              </a:pPr>
              <a:r>
                <a:rPr lang="en-US" sz="3674">
                  <a:solidFill>
                    <a:srgbClr val="FFFFFF"/>
                  </a:solidFill>
                  <a:latin typeface="Sansation"/>
                </a:rPr>
                <a:t>GUERREIRA EMPREENDEDORA</a:t>
              </a:r>
            </a:p>
          </p:txBody>
        </p:sp>
        <p:sp>
          <p:nvSpPr>
            <p:cNvPr id="8" name="Freeform 8"/>
            <p:cNvSpPr/>
            <p:nvPr/>
          </p:nvSpPr>
          <p:spPr>
            <a:xfrm>
              <a:off x="0" y="0"/>
              <a:ext cx="4073783" cy="4073783"/>
            </a:xfrm>
            <a:custGeom>
              <a:avLst/>
              <a:gdLst/>
              <a:ahLst/>
              <a:cxnLst/>
              <a:rect l="l" t="t" r="r" b="b"/>
              <a:pathLst>
                <a:path w="4073783" h="4073783">
                  <a:moveTo>
                    <a:pt x="0" y="0"/>
                  </a:moveTo>
                  <a:lnTo>
                    <a:pt x="4073783" y="0"/>
                  </a:lnTo>
                  <a:lnTo>
                    <a:pt x="4073783" y="4073783"/>
                  </a:lnTo>
                  <a:lnTo>
                    <a:pt x="0" y="4073783"/>
                  </a:lnTo>
                  <a:lnTo>
                    <a:pt x="0" y="0"/>
                  </a:lnTo>
                  <a:close/>
                </a:path>
              </a:pathLst>
            </a:custGeom>
            <a:blipFill>
              <a:blip r:embed="rId4"/>
              <a:stretch>
                <a:fillRect/>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1110955" y="707612"/>
            <a:ext cx="6863233" cy="9764564"/>
          </a:xfrm>
          <a:custGeom>
            <a:avLst/>
            <a:gdLst/>
            <a:ahLst/>
            <a:cxnLst/>
            <a:rect l="l" t="t" r="r" b="b"/>
            <a:pathLst>
              <a:path w="6863233" h="9764564">
                <a:moveTo>
                  <a:pt x="0" y="0"/>
                </a:moveTo>
                <a:lnTo>
                  <a:pt x="6863233" y="0"/>
                </a:lnTo>
                <a:lnTo>
                  <a:pt x="6863233" y="9764564"/>
                </a:lnTo>
                <a:lnTo>
                  <a:pt x="0" y="9764564"/>
                </a:lnTo>
                <a:lnTo>
                  <a:pt x="0" y="0"/>
                </a:lnTo>
                <a:close/>
              </a:path>
            </a:pathLst>
          </a:custGeom>
          <a:blipFill>
            <a:blip r:embed="rId3"/>
            <a:stretch>
              <a:fillRect/>
            </a:stretch>
          </a:blipFill>
        </p:spPr>
      </p:sp>
      <p:sp>
        <p:nvSpPr>
          <p:cNvPr id="4" name="Freeform 4"/>
          <p:cNvSpPr/>
          <p:nvPr/>
        </p:nvSpPr>
        <p:spPr>
          <a:xfrm>
            <a:off x="9671198" y="6017381"/>
            <a:ext cx="9331783" cy="4742802"/>
          </a:xfrm>
          <a:custGeom>
            <a:avLst/>
            <a:gdLst/>
            <a:ahLst/>
            <a:cxnLst/>
            <a:rect l="l" t="t" r="r" b="b"/>
            <a:pathLst>
              <a:path w="9331783" h="4742802">
                <a:moveTo>
                  <a:pt x="0" y="0"/>
                </a:moveTo>
                <a:lnTo>
                  <a:pt x="9331783" y="0"/>
                </a:lnTo>
                <a:lnTo>
                  <a:pt x="9331783" y="4742802"/>
                </a:lnTo>
                <a:lnTo>
                  <a:pt x="0" y="4742802"/>
                </a:lnTo>
                <a:lnTo>
                  <a:pt x="0" y="0"/>
                </a:lnTo>
                <a:close/>
              </a:path>
            </a:pathLst>
          </a:custGeom>
          <a:blipFill>
            <a:blip r:embed="rId4"/>
            <a:stretch>
              <a:fillRect/>
            </a:stretch>
          </a:blipFill>
        </p:spPr>
      </p:sp>
      <p:sp>
        <p:nvSpPr>
          <p:cNvPr id="5" name="TextBox 5"/>
          <p:cNvSpPr txBox="1"/>
          <p:nvPr/>
        </p:nvSpPr>
        <p:spPr>
          <a:xfrm>
            <a:off x="838413" y="4185502"/>
            <a:ext cx="8569734" cy="2039822"/>
          </a:xfrm>
          <a:prstGeom prst="rect">
            <a:avLst/>
          </a:prstGeom>
        </p:spPr>
        <p:txBody>
          <a:bodyPr lIns="0" tIns="0" rIns="0" bIns="0" rtlCol="0" anchor="t">
            <a:spAutoFit/>
          </a:bodyPr>
          <a:lstStyle/>
          <a:p>
            <a:pPr marL="0" lvl="0" indent="0" algn="l">
              <a:lnSpc>
                <a:spcPts val="12072"/>
              </a:lnSpc>
            </a:pPr>
            <a:r>
              <a:rPr lang="en-US" sz="14202" u="none" strike="noStrike" spc="99">
                <a:solidFill>
                  <a:srgbClr val="81FF31"/>
                </a:solidFill>
                <a:latin typeface="Heading Now 31-38 Bold"/>
              </a:rPr>
              <a:t>O QUE FAZEMOS:</a:t>
            </a:r>
          </a:p>
        </p:txBody>
      </p:sp>
      <p:sp>
        <p:nvSpPr>
          <p:cNvPr id="6" name="TextBox 6"/>
          <p:cNvSpPr txBox="1"/>
          <p:nvPr/>
        </p:nvSpPr>
        <p:spPr>
          <a:xfrm>
            <a:off x="838413" y="6740561"/>
            <a:ext cx="10714240" cy="1248097"/>
          </a:xfrm>
          <a:prstGeom prst="rect">
            <a:avLst/>
          </a:prstGeom>
        </p:spPr>
        <p:txBody>
          <a:bodyPr lIns="0" tIns="0" rIns="0" bIns="0" rtlCol="0" anchor="t">
            <a:spAutoFit/>
          </a:bodyPr>
          <a:lstStyle/>
          <a:p>
            <a:pPr marL="0" lvl="0" indent="0">
              <a:lnSpc>
                <a:spcPts val="4806"/>
              </a:lnSpc>
              <a:spcBef>
                <a:spcPct val="0"/>
              </a:spcBef>
            </a:pPr>
            <a:r>
              <a:rPr lang="en-US" sz="4492" u="none" strike="noStrike">
                <a:solidFill>
                  <a:srgbClr val="FFFFFF"/>
                </a:solidFill>
                <a:latin typeface="Sansation"/>
              </a:rPr>
              <a:t>CONECTAMOS PESSOAS ATRAVÉS DAS FERRAMENTAS DO DIGITAL.</a:t>
            </a:r>
          </a:p>
        </p:txBody>
      </p:sp>
      <p:sp>
        <p:nvSpPr>
          <p:cNvPr id="7" name="Freeform 7"/>
          <p:cNvSpPr/>
          <p:nvPr/>
        </p:nvSpPr>
        <p:spPr>
          <a:xfrm>
            <a:off x="1924569" y="8660729"/>
            <a:ext cx="5248138" cy="393610"/>
          </a:xfrm>
          <a:custGeom>
            <a:avLst/>
            <a:gdLst/>
            <a:ahLst/>
            <a:cxnLst/>
            <a:rect l="l" t="t" r="r" b="b"/>
            <a:pathLst>
              <a:path w="5248138" h="393610">
                <a:moveTo>
                  <a:pt x="0" y="0"/>
                </a:moveTo>
                <a:lnTo>
                  <a:pt x="5248137" y="0"/>
                </a:lnTo>
                <a:lnTo>
                  <a:pt x="5248137" y="393610"/>
                </a:lnTo>
                <a:lnTo>
                  <a:pt x="0" y="393610"/>
                </a:lnTo>
                <a:lnTo>
                  <a:pt x="0" y="0"/>
                </a:lnTo>
                <a:close/>
              </a:path>
            </a:pathLst>
          </a:custGeom>
          <a:blipFill>
            <a:blip r:embed="rId5"/>
            <a:stretch>
              <a:fillRect/>
            </a:stretch>
          </a:blipFill>
        </p:spPr>
      </p:sp>
      <p:grpSp>
        <p:nvGrpSpPr>
          <p:cNvPr id="8" name="Group 8"/>
          <p:cNvGrpSpPr/>
          <p:nvPr/>
        </p:nvGrpSpPr>
        <p:grpSpPr>
          <a:xfrm>
            <a:off x="838413" y="315142"/>
            <a:ext cx="7420449" cy="3055337"/>
            <a:chOff x="0" y="0"/>
            <a:chExt cx="9893931" cy="4073783"/>
          </a:xfrm>
        </p:grpSpPr>
        <p:sp>
          <p:nvSpPr>
            <p:cNvPr id="9" name="TextBox 9"/>
            <p:cNvSpPr txBox="1"/>
            <p:nvPr/>
          </p:nvSpPr>
          <p:spPr>
            <a:xfrm>
              <a:off x="4073783" y="1524971"/>
              <a:ext cx="5820148" cy="1138141"/>
            </a:xfrm>
            <a:prstGeom prst="rect">
              <a:avLst/>
            </a:prstGeom>
          </p:spPr>
          <p:txBody>
            <a:bodyPr lIns="0" tIns="0" rIns="0" bIns="0" rtlCol="0" anchor="t">
              <a:spAutoFit/>
            </a:bodyPr>
            <a:lstStyle/>
            <a:p>
              <a:pPr>
                <a:lnSpc>
                  <a:spcPts val="3013"/>
                </a:lnSpc>
              </a:pPr>
              <a:r>
                <a:rPr lang="en-US" sz="3674">
                  <a:solidFill>
                    <a:srgbClr val="FFFFFF"/>
                  </a:solidFill>
                  <a:latin typeface="Sansation"/>
                </a:rPr>
                <a:t>GUERREIRA EMPREENDEDORA</a:t>
              </a:r>
            </a:p>
          </p:txBody>
        </p:sp>
        <p:sp>
          <p:nvSpPr>
            <p:cNvPr id="10" name="Freeform 10"/>
            <p:cNvSpPr/>
            <p:nvPr/>
          </p:nvSpPr>
          <p:spPr>
            <a:xfrm>
              <a:off x="0" y="0"/>
              <a:ext cx="4073783" cy="4073783"/>
            </a:xfrm>
            <a:custGeom>
              <a:avLst/>
              <a:gdLst/>
              <a:ahLst/>
              <a:cxnLst/>
              <a:rect l="l" t="t" r="r" b="b"/>
              <a:pathLst>
                <a:path w="4073783" h="4073783">
                  <a:moveTo>
                    <a:pt x="0" y="0"/>
                  </a:moveTo>
                  <a:lnTo>
                    <a:pt x="4073783" y="0"/>
                  </a:lnTo>
                  <a:lnTo>
                    <a:pt x="4073783" y="4073783"/>
                  </a:lnTo>
                  <a:lnTo>
                    <a:pt x="0" y="4073783"/>
                  </a:lnTo>
                  <a:lnTo>
                    <a:pt x="0" y="0"/>
                  </a:lnTo>
                  <a:close/>
                </a:path>
              </a:pathLst>
            </a:custGeom>
            <a:blipFill>
              <a:blip r:embed="rId6"/>
              <a:stretch>
                <a:fillRect/>
              </a:stretch>
            </a:blip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1B16"/>
        </a:solidFill>
        <a:effectLst/>
      </p:bgPr>
    </p:bg>
    <p:spTree>
      <p:nvGrpSpPr>
        <p:cNvPr id="1" name=""/>
        <p:cNvGrpSpPr/>
        <p:nvPr/>
      </p:nvGrpSpPr>
      <p:grpSpPr>
        <a:xfrm>
          <a:off x="0" y="0"/>
          <a:ext cx="0" cy="0"/>
          <a:chOff x="0" y="0"/>
          <a:chExt cx="0" cy="0"/>
        </a:xfrm>
      </p:grpSpPr>
      <p:sp>
        <p:nvSpPr>
          <p:cNvPr id="2" name="Freeform 2"/>
          <p:cNvSpPr/>
          <p:nvPr/>
        </p:nvSpPr>
        <p:spPr>
          <a:xfrm>
            <a:off x="379473" y="1399451"/>
            <a:ext cx="4950201" cy="4950201"/>
          </a:xfrm>
          <a:custGeom>
            <a:avLst/>
            <a:gdLst/>
            <a:ahLst/>
            <a:cxnLst/>
            <a:rect l="l" t="t" r="r" b="b"/>
            <a:pathLst>
              <a:path w="4950201" h="4950201">
                <a:moveTo>
                  <a:pt x="0" y="0"/>
                </a:moveTo>
                <a:lnTo>
                  <a:pt x="4950201" y="0"/>
                </a:lnTo>
                <a:lnTo>
                  <a:pt x="4950201" y="4950202"/>
                </a:lnTo>
                <a:lnTo>
                  <a:pt x="0" y="4950202"/>
                </a:lnTo>
                <a:lnTo>
                  <a:pt x="0" y="0"/>
                </a:lnTo>
                <a:close/>
              </a:path>
            </a:pathLst>
          </a:custGeom>
          <a:blipFill>
            <a:blip r:embed="rId2"/>
            <a:stretch>
              <a:fillRect/>
            </a:stretch>
          </a:blipFill>
        </p:spPr>
      </p:sp>
      <p:grpSp>
        <p:nvGrpSpPr>
          <p:cNvPr id="3" name="Group 3"/>
          <p:cNvGrpSpPr/>
          <p:nvPr/>
        </p:nvGrpSpPr>
        <p:grpSpPr>
          <a:xfrm>
            <a:off x="759587" y="1777933"/>
            <a:ext cx="4189974" cy="4017855"/>
            <a:chOff x="0" y="0"/>
            <a:chExt cx="5586632" cy="5357140"/>
          </a:xfrm>
        </p:grpSpPr>
        <p:pic>
          <p:nvPicPr>
            <p:cNvPr id="4" name="Picture 4"/>
            <p:cNvPicPr>
              <a:picLocks noChangeAspect="1"/>
            </p:cNvPicPr>
            <p:nvPr/>
          </p:nvPicPr>
          <p:blipFill>
            <a:blip r:embed="rId3"/>
            <a:srcRect t="11505" b="34554"/>
            <a:stretch>
              <a:fillRect/>
            </a:stretch>
          </p:blipFill>
          <p:spPr>
            <a:xfrm>
              <a:off x="0" y="0"/>
              <a:ext cx="5586632" cy="5357140"/>
            </a:xfrm>
            <a:prstGeom prst="rect">
              <a:avLst/>
            </a:prstGeom>
          </p:spPr>
        </p:pic>
      </p:grpSp>
      <p:sp>
        <p:nvSpPr>
          <p:cNvPr id="5" name="Freeform 5"/>
          <p:cNvSpPr/>
          <p:nvPr/>
        </p:nvSpPr>
        <p:spPr>
          <a:xfrm>
            <a:off x="13081499" y="5336799"/>
            <a:ext cx="4950201" cy="4950201"/>
          </a:xfrm>
          <a:custGeom>
            <a:avLst/>
            <a:gdLst/>
            <a:ahLst/>
            <a:cxnLst/>
            <a:rect l="l" t="t" r="r" b="b"/>
            <a:pathLst>
              <a:path w="4950201" h="4950201">
                <a:moveTo>
                  <a:pt x="0" y="0"/>
                </a:moveTo>
                <a:lnTo>
                  <a:pt x="4950201" y="0"/>
                </a:lnTo>
                <a:lnTo>
                  <a:pt x="4950201" y="4950201"/>
                </a:lnTo>
                <a:lnTo>
                  <a:pt x="0" y="4950201"/>
                </a:lnTo>
                <a:lnTo>
                  <a:pt x="0" y="0"/>
                </a:lnTo>
                <a:close/>
              </a:path>
            </a:pathLst>
          </a:custGeom>
          <a:blipFill>
            <a:blip r:embed="rId2"/>
            <a:stretch>
              <a:fillRect/>
            </a:stretch>
          </a:blipFill>
        </p:spPr>
      </p:sp>
      <p:grpSp>
        <p:nvGrpSpPr>
          <p:cNvPr id="6" name="Group 6"/>
          <p:cNvGrpSpPr/>
          <p:nvPr/>
        </p:nvGrpSpPr>
        <p:grpSpPr>
          <a:xfrm>
            <a:off x="13462499" y="5729175"/>
            <a:ext cx="4189974" cy="4017855"/>
            <a:chOff x="0" y="0"/>
            <a:chExt cx="5586632" cy="5357140"/>
          </a:xfrm>
        </p:grpSpPr>
        <p:pic>
          <p:nvPicPr>
            <p:cNvPr id="7" name="Picture 7"/>
            <p:cNvPicPr>
              <a:picLocks noChangeAspect="1"/>
            </p:cNvPicPr>
            <p:nvPr/>
          </p:nvPicPr>
          <p:blipFill>
            <a:blip r:embed="rId4"/>
            <a:srcRect t="11706" b="11706"/>
            <a:stretch>
              <a:fillRect/>
            </a:stretch>
          </p:blipFill>
          <p:spPr>
            <a:xfrm>
              <a:off x="0" y="0"/>
              <a:ext cx="5586632" cy="5357140"/>
            </a:xfrm>
            <a:prstGeom prst="rect">
              <a:avLst/>
            </a:prstGeom>
          </p:spPr>
        </p:pic>
      </p:grpSp>
      <p:sp>
        <p:nvSpPr>
          <p:cNvPr id="8" name="Freeform 8"/>
          <p:cNvSpPr/>
          <p:nvPr/>
        </p:nvSpPr>
        <p:spPr>
          <a:xfrm rot="-294014">
            <a:off x="1433129" y="7117822"/>
            <a:ext cx="2842889" cy="1862093"/>
          </a:xfrm>
          <a:custGeom>
            <a:avLst/>
            <a:gdLst/>
            <a:ahLst/>
            <a:cxnLst/>
            <a:rect l="l" t="t" r="r" b="b"/>
            <a:pathLst>
              <a:path w="2842889" h="1862093">
                <a:moveTo>
                  <a:pt x="0" y="0"/>
                </a:moveTo>
                <a:lnTo>
                  <a:pt x="2842890" y="0"/>
                </a:lnTo>
                <a:lnTo>
                  <a:pt x="2842890" y="1862092"/>
                </a:lnTo>
                <a:lnTo>
                  <a:pt x="0" y="18620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rot="646601">
            <a:off x="15473509" y="2970815"/>
            <a:ext cx="1684318" cy="2219859"/>
          </a:xfrm>
          <a:custGeom>
            <a:avLst/>
            <a:gdLst/>
            <a:ahLst/>
            <a:cxnLst/>
            <a:rect l="l" t="t" r="r" b="b"/>
            <a:pathLst>
              <a:path w="1684318" h="2219859">
                <a:moveTo>
                  <a:pt x="0" y="0"/>
                </a:moveTo>
                <a:lnTo>
                  <a:pt x="1684318" y="0"/>
                </a:lnTo>
                <a:lnTo>
                  <a:pt x="1684318" y="2219859"/>
                </a:lnTo>
                <a:lnTo>
                  <a:pt x="0" y="221985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TextBox 10"/>
          <p:cNvSpPr txBox="1"/>
          <p:nvPr/>
        </p:nvSpPr>
        <p:spPr>
          <a:xfrm>
            <a:off x="7817473" y="1080761"/>
            <a:ext cx="9309623" cy="1046849"/>
          </a:xfrm>
          <a:prstGeom prst="rect">
            <a:avLst/>
          </a:prstGeom>
        </p:spPr>
        <p:txBody>
          <a:bodyPr lIns="0" tIns="0" rIns="0" bIns="0" rtlCol="0" anchor="t">
            <a:spAutoFit/>
          </a:bodyPr>
          <a:lstStyle/>
          <a:p>
            <a:pPr marL="0" lvl="0" indent="0" algn="ctr">
              <a:lnSpc>
                <a:spcPts val="7682"/>
              </a:lnSpc>
            </a:pPr>
            <a:r>
              <a:rPr lang="en-US" sz="8442" u="none" strike="noStrike" spc="-1046">
                <a:solidFill>
                  <a:srgbClr val="FF00F5"/>
                </a:solidFill>
                <a:latin typeface="Nunito Sans Expanded Bold"/>
              </a:rPr>
              <a:t>NOSSO TIME!</a:t>
            </a:r>
          </a:p>
        </p:txBody>
      </p:sp>
      <p:grpSp>
        <p:nvGrpSpPr>
          <p:cNvPr id="11" name="Group 11"/>
          <p:cNvGrpSpPr/>
          <p:nvPr/>
        </p:nvGrpSpPr>
        <p:grpSpPr>
          <a:xfrm>
            <a:off x="5585887" y="2561975"/>
            <a:ext cx="7587700" cy="541893"/>
            <a:chOff x="0" y="0"/>
            <a:chExt cx="10116933" cy="722524"/>
          </a:xfrm>
        </p:grpSpPr>
        <p:sp>
          <p:nvSpPr>
            <p:cNvPr id="12" name="Freeform 12"/>
            <p:cNvSpPr/>
            <p:nvPr/>
          </p:nvSpPr>
          <p:spPr>
            <a:xfrm>
              <a:off x="0" y="168661"/>
              <a:ext cx="1207301" cy="416519"/>
            </a:xfrm>
            <a:custGeom>
              <a:avLst/>
              <a:gdLst/>
              <a:ahLst/>
              <a:cxnLst/>
              <a:rect l="l" t="t" r="r" b="b"/>
              <a:pathLst>
                <a:path w="1207301" h="416519">
                  <a:moveTo>
                    <a:pt x="0" y="0"/>
                  </a:moveTo>
                  <a:lnTo>
                    <a:pt x="1207301" y="0"/>
                  </a:lnTo>
                  <a:lnTo>
                    <a:pt x="1207301" y="416519"/>
                  </a:lnTo>
                  <a:lnTo>
                    <a:pt x="0" y="416519"/>
                  </a:lnTo>
                  <a:lnTo>
                    <a:pt x="0" y="0"/>
                  </a:lnTo>
                  <a:close/>
                </a:path>
              </a:pathLst>
            </a:custGeom>
            <a:blipFill>
              <a:blip r:embed="rId9"/>
              <a:stretch>
                <a:fillRect/>
              </a:stretch>
            </a:blipFill>
          </p:spPr>
        </p:sp>
        <p:sp>
          <p:nvSpPr>
            <p:cNvPr id="13" name="TextBox 13"/>
            <p:cNvSpPr txBox="1"/>
            <p:nvPr/>
          </p:nvSpPr>
          <p:spPr>
            <a:xfrm>
              <a:off x="1470690" y="-85725"/>
              <a:ext cx="8646243" cy="808249"/>
            </a:xfrm>
            <a:prstGeom prst="rect">
              <a:avLst/>
            </a:prstGeom>
          </p:spPr>
          <p:txBody>
            <a:bodyPr lIns="0" tIns="0" rIns="0" bIns="0" rtlCol="0" anchor="t">
              <a:spAutoFit/>
            </a:bodyPr>
            <a:lstStyle/>
            <a:p>
              <a:pPr>
                <a:lnSpc>
                  <a:spcPts val="5041"/>
                </a:lnSpc>
                <a:spcBef>
                  <a:spcPct val="0"/>
                </a:spcBef>
              </a:pPr>
              <a:r>
                <a:rPr lang="en-US" sz="3601">
                  <a:solidFill>
                    <a:srgbClr val="FF00F5"/>
                  </a:solidFill>
                  <a:latin typeface="Sansation"/>
                </a:rPr>
                <a:t>DESENVOLVEDORA JR </a:t>
              </a:r>
            </a:p>
          </p:txBody>
        </p:sp>
      </p:grpSp>
      <p:sp>
        <p:nvSpPr>
          <p:cNvPr id="14" name="TextBox 14"/>
          <p:cNvSpPr txBox="1"/>
          <p:nvPr/>
        </p:nvSpPr>
        <p:spPr>
          <a:xfrm>
            <a:off x="5115526" y="3274866"/>
            <a:ext cx="9908124" cy="2061933"/>
          </a:xfrm>
          <a:prstGeom prst="rect">
            <a:avLst/>
          </a:prstGeom>
        </p:spPr>
        <p:txBody>
          <a:bodyPr lIns="0" tIns="0" rIns="0" bIns="0" rtlCol="0" anchor="t">
            <a:spAutoFit/>
          </a:bodyPr>
          <a:lstStyle/>
          <a:p>
            <a:pPr algn="ctr">
              <a:lnSpc>
                <a:spcPts val="3217"/>
              </a:lnSpc>
            </a:pPr>
            <a:r>
              <a:rPr lang="en-US" sz="2951" spc="-76">
                <a:solidFill>
                  <a:srgbClr val="FFFFFF"/>
                </a:solidFill>
                <a:latin typeface="Sansation"/>
              </a:rPr>
              <a:t>Rutiele Rios : Formação em Administração de Empresas. Graduada em desenvolvimento Full Stack pela </a:t>
            </a:r>
          </a:p>
          <a:p>
            <a:pPr algn="ctr">
              <a:lnSpc>
                <a:spcPts val="3217"/>
              </a:lnSpc>
            </a:pPr>
            <a:r>
              <a:rPr lang="en-US" sz="2951" spc="-76">
                <a:solidFill>
                  <a:srgbClr val="FFFFFF"/>
                </a:solidFill>
                <a:latin typeface="Sansation"/>
              </a:rPr>
              <a:t>Recode Pro, experiência em área administrativa e financeira, com perfil de liderança de equipes, gerenciamento de projetos, competências em comunicação e proatividada.</a:t>
            </a:r>
          </a:p>
        </p:txBody>
      </p:sp>
      <p:grpSp>
        <p:nvGrpSpPr>
          <p:cNvPr id="15" name="Group 15"/>
          <p:cNvGrpSpPr/>
          <p:nvPr/>
        </p:nvGrpSpPr>
        <p:grpSpPr>
          <a:xfrm>
            <a:off x="6789314" y="6076285"/>
            <a:ext cx="6384272" cy="546735"/>
            <a:chOff x="0" y="0"/>
            <a:chExt cx="8512363" cy="728980"/>
          </a:xfrm>
        </p:grpSpPr>
        <p:sp>
          <p:nvSpPr>
            <p:cNvPr id="16" name="Freeform 16"/>
            <p:cNvSpPr/>
            <p:nvPr/>
          </p:nvSpPr>
          <p:spPr>
            <a:xfrm flipH="1">
              <a:off x="7305062" y="181229"/>
              <a:ext cx="1207301" cy="416519"/>
            </a:xfrm>
            <a:custGeom>
              <a:avLst/>
              <a:gdLst/>
              <a:ahLst/>
              <a:cxnLst/>
              <a:rect l="l" t="t" r="r" b="b"/>
              <a:pathLst>
                <a:path w="1207301" h="416519">
                  <a:moveTo>
                    <a:pt x="1207301" y="0"/>
                  </a:moveTo>
                  <a:lnTo>
                    <a:pt x="0" y="0"/>
                  </a:lnTo>
                  <a:lnTo>
                    <a:pt x="0" y="416519"/>
                  </a:lnTo>
                  <a:lnTo>
                    <a:pt x="1207301" y="416519"/>
                  </a:lnTo>
                  <a:lnTo>
                    <a:pt x="1207301" y="0"/>
                  </a:lnTo>
                  <a:close/>
                </a:path>
              </a:pathLst>
            </a:custGeom>
            <a:blipFill>
              <a:blip r:embed="rId9"/>
              <a:stretch>
                <a:fillRect/>
              </a:stretch>
            </a:blipFill>
          </p:spPr>
        </p:sp>
        <p:sp>
          <p:nvSpPr>
            <p:cNvPr id="17" name="TextBox 17"/>
            <p:cNvSpPr txBox="1"/>
            <p:nvPr/>
          </p:nvSpPr>
          <p:spPr>
            <a:xfrm>
              <a:off x="0" y="-85725"/>
              <a:ext cx="6797062" cy="814705"/>
            </a:xfrm>
            <a:prstGeom prst="rect">
              <a:avLst/>
            </a:prstGeom>
          </p:spPr>
          <p:txBody>
            <a:bodyPr lIns="0" tIns="0" rIns="0" bIns="0" rtlCol="0" anchor="t">
              <a:spAutoFit/>
            </a:bodyPr>
            <a:lstStyle/>
            <a:p>
              <a:pPr marL="0" lvl="0" indent="0" algn="r">
                <a:lnSpc>
                  <a:spcPts val="5040"/>
                </a:lnSpc>
                <a:spcBef>
                  <a:spcPct val="0"/>
                </a:spcBef>
              </a:pPr>
              <a:r>
                <a:rPr lang="en-US" sz="3600">
                  <a:solidFill>
                    <a:srgbClr val="FF00F5"/>
                  </a:solidFill>
                  <a:latin typeface="Sansation"/>
                </a:rPr>
                <a:t>DESENVOLVEDORA JR</a:t>
              </a:r>
            </a:p>
          </p:txBody>
        </p:sp>
      </p:grpSp>
      <p:sp>
        <p:nvSpPr>
          <p:cNvPr id="18" name="TextBox 18"/>
          <p:cNvSpPr txBox="1"/>
          <p:nvPr/>
        </p:nvSpPr>
        <p:spPr>
          <a:xfrm>
            <a:off x="4350354" y="7089745"/>
            <a:ext cx="8710650" cy="2062346"/>
          </a:xfrm>
          <a:prstGeom prst="rect">
            <a:avLst/>
          </a:prstGeom>
        </p:spPr>
        <p:txBody>
          <a:bodyPr lIns="0" tIns="0" rIns="0" bIns="0" rtlCol="0" anchor="t">
            <a:spAutoFit/>
          </a:bodyPr>
          <a:lstStyle/>
          <a:p>
            <a:pPr marL="0" lvl="0" indent="0" algn="ctr">
              <a:lnSpc>
                <a:spcPts val="3294"/>
              </a:lnSpc>
              <a:spcBef>
                <a:spcPct val="0"/>
              </a:spcBef>
            </a:pPr>
            <a:r>
              <a:rPr lang="en-US" sz="3022" spc="-78">
                <a:solidFill>
                  <a:srgbClr val="FFFFFF"/>
                </a:solidFill>
                <a:latin typeface="Sansation"/>
              </a:rPr>
              <a:t>Raysa Figueiredo:  Graduada em Desenvolvimento Full Stack pela Recode Pro e Generation Brasil. Profissional apaixonada por programação com 2 anos de experiência, sempre em busca de aprendizado.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24245"/>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259" b="-9259"/>
            </a:stretch>
          </a:blipFill>
        </p:spPr>
      </p:sp>
      <p:sp>
        <p:nvSpPr>
          <p:cNvPr id="3" name="Freeform 3"/>
          <p:cNvSpPr/>
          <p:nvPr/>
        </p:nvSpPr>
        <p:spPr>
          <a:xfrm>
            <a:off x="3733800" y="1549712"/>
            <a:ext cx="10922194" cy="1915935"/>
          </a:xfrm>
          <a:custGeom>
            <a:avLst/>
            <a:gdLst/>
            <a:ahLst/>
            <a:cxnLst/>
            <a:rect l="l" t="t" r="r" b="b"/>
            <a:pathLst>
              <a:path w="10922194" h="1915935">
                <a:moveTo>
                  <a:pt x="0" y="0"/>
                </a:moveTo>
                <a:lnTo>
                  <a:pt x="10922194" y="0"/>
                </a:lnTo>
                <a:lnTo>
                  <a:pt x="10922194" y="1915935"/>
                </a:lnTo>
                <a:lnTo>
                  <a:pt x="0" y="1915935"/>
                </a:lnTo>
                <a:lnTo>
                  <a:pt x="0" y="0"/>
                </a:lnTo>
                <a:close/>
              </a:path>
            </a:pathLst>
          </a:custGeom>
          <a:blipFill>
            <a:blip r:embed="rId3"/>
            <a:stretch>
              <a:fillRect/>
            </a:stretch>
          </a:blipFill>
        </p:spPr>
      </p:sp>
      <p:sp>
        <p:nvSpPr>
          <p:cNvPr id="10" name="TextBox 10"/>
          <p:cNvSpPr txBox="1"/>
          <p:nvPr/>
        </p:nvSpPr>
        <p:spPr>
          <a:xfrm>
            <a:off x="1797664" y="1248233"/>
            <a:ext cx="14692672" cy="3500958"/>
          </a:xfrm>
          <a:prstGeom prst="rect">
            <a:avLst/>
          </a:prstGeom>
        </p:spPr>
        <p:txBody>
          <a:bodyPr lIns="0" tIns="0" rIns="0" bIns="0" rtlCol="0" anchor="t">
            <a:spAutoFit/>
          </a:bodyPr>
          <a:lstStyle/>
          <a:p>
            <a:pPr algn="ctr">
              <a:lnSpc>
                <a:spcPts val="9089"/>
              </a:lnSpc>
            </a:pPr>
            <a:r>
              <a:rPr lang="en-US" sz="9600" spc="-1014" dirty="0" err="1">
                <a:solidFill>
                  <a:srgbClr val="FF00F5"/>
                </a:solidFill>
                <a:latin typeface="Nunito Sans Expanded Bold"/>
              </a:rPr>
              <a:t>Modelo</a:t>
            </a:r>
            <a:r>
              <a:rPr lang="en-US" sz="9600" spc="-1014" dirty="0">
                <a:solidFill>
                  <a:srgbClr val="FF00F5"/>
                </a:solidFill>
                <a:latin typeface="Nunito Sans Expanded Bold"/>
              </a:rPr>
              <a:t> Banco de dados - </a:t>
            </a:r>
            <a:r>
              <a:rPr lang="en-US" sz="9600" spc="-1014" dirty="0" err="1">
                <a:solidFill>
                  <a:srgbClr val="FF00F5"/>
                </a:solidFill>
                <a:latin typeface="Nunito Sans Expanded Bold"/>
              </a:rPr>
              <a:t>Conceitual</a:t>
            </a:r>
            <a:r>
              <a:rPr lang="en-US" sz="9600" spc="-1014" dirty="0">
                <a:solidFill>
                  <a:srgbClr val="FF00F5"/>
                </a:solidFill>
                <a:latin typeface="Nunito Sans Expanded Bold"/>
              </a:rPr>
              <a:t> </a:t>
            </a:r>
          </a:p>
          <a:p>
            <a:pPr marL="0" lvl="0" indent="0" algn="ctr">
              <a:lnSpc>
                <a:spcPts val="9089"/>
              </a:lnSpc>
            </a:pPr>
            <a:r>
              <a:rPr lang="en-US" sz="9988" spc="-1238" dirty="0" smtClean="0">
                <a:solidFill>
                  <a:srgbClr val="FF00F5"/>
                </a:solidFill>
                <a:latin typeface="Nunito Sans Expanded Bold"/>
              </a:rPr>
              <a:t> </a:t>
            </a:r>
            <a:endParaRPr lang="en-US" sz="9988" spc="-1238" dirty="0">
              <a:solidFill>
                <a:srgbClr val="FF00F5"/>
              </a:solidFill>
              <a:latin typeface="Nunito Sans Expanded Bold"/>
            </a:endParaRPr>
          </a:p>
        </p:txBody>
      </p:sp>
      <p:pic>
        <p:nvPicPr>
          <p:cNvPr id="11" name="Imagem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465647"/>
            <a:ext cx="12426433" cy="6592971"/>
          </a:xfrm>
          <a:prstGeom prst="rect">
            <a:avLst/>
          </a:prstGeom>
        </p:spPr>
      </p:pic>
    </p:spTree>
    <p:extLst>
      <p:ext uri="{BB962C8B-B14F-4D97-AF65-F5344CB8AC3E}">
        <p14:creationId xmlns:p14="http://schemas.microsoft.com/office/powerpoint/2010/main" val="43571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2976329" y="1028700"/>
            <a:ext cx="4282971" cy="404935"/>
          </a:xfrm>
          <a:custGeom>
            <a:avLst/>
            <a:gdLst/>
            <a:ahLst/>
            <a:cxnLst/>
            <a:rect l="l" t="t" r="r" b="b"/>
            <a:pathLst>
              <a:path w="4282971" h="404935">
                <a:moveTo>
                  <a:pt x="4282971" y="0"/>
                </a:moveTo>
                <a:lnTo>
                  <a:pt x="0" y="0"/>
                </a:lnTo>
                <a:lnTo>
                  <a:pt x="0" y="404935"/>
                </a:lnTo>
                <a:lnTo>
                  <a:pt x="4282971" y="404935"/>
                </a:lnTo>
                <a:lnTo>
                  <a:pt x="4282971"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231034" y="1990146"/>
            <a:ext cx="16589929" cy="13996768"/>
          </a:xfrm>
          <a:custGeom>
            <a:avLst/>
            <a:gdLst/>
            <a:ahLst/>
            <a:cxnLst/>
            <a:rect l="l" t="t" r="r" b="b"/>
            <a:pathLst>
              <a:path w="16589929" h="13996768">
                <a:moveTo>
                  <a:pt x="0" y="0"/>
                </a:moveTo>
                <a:lnTo>
                  <a:pt x="16589929" y="0"/>
                </a:lnTo>
                <a:lnTo>
                  <a:pt x="16589929" y="13996769"/>
                </a:lnTo>
                <a:lnTo>
                  <a:pt x="0" y="13996769"/>
                </a:lnTo>
                <a:lnTo>
                  <a:pt x="0" y="0"/>
                </a:lnTo>
                <a:close/>
              </a:path>
            </a:pathLst>
          </a:custGeom>
          <a:blipFill>
            <a:blip r:embed="rId4"/>
            <a:stretch>
              <a:fillRect l="-3203"/>
            </a:stretch>
          </a:blipFill>
        </p:spPr>
      </p:sp>
      <p:sp>
        <p:nvSpPr>
          <p:cNvPr id="4" name="Freeform 4"/>
          <p:cNvSpPr/>
          <p:nvPr/>
        </p:nvSpPr>
        <p:spPr>
          <a:xfrm>
            <a:off x="11370803" y="4873731"/>
            <a:ext cx="10601739" cy="8229600"/>
          </a:xfrm>
          <a:custGeom>
            <a:avLst/>
            <a:gdLst/>
            <a:ahLst/>
            <a:cxnLst/>
            <a:rect l="l" t="t" r="r" b="b"/>
            <a:pathLst>
              <a:path w="10601739" h="8229600">
                <a:moveTo>
                  <a:pt x="0" y="0"/>
                </a:moveTo>
                <a:lnTo>
                  <a:pt x="10601740" y="0"/>
                </a:lnTo>
                <a:lnTo>
                  <a:pt x="10601740" y="8229600"/>
                </a:lnTo>
                <a:lnTo>
                  <a:pt x="0" y="8229600"/>
                </a:lnTo>
                <a:lnTo>
                  <a:pt x="0" y="0"/>
                </a:lnTo>
                <a:close/>
              </a:path>
            </a:pathLst>
          </a:custGeom>
          <a:blipFill>
            <a:blip r:embed="rId5"/>
            <a:stretch>
              <a:fillRect/>
            </a:stretch>
          </a:blipFill>
        </p:spPr>
      </p:sp>
      <p:sp>
        <p:nvSpPr>
          <p:cNvPr id="5" name="Freeform 5"/>
          <p:cNvSpPr/>
          <p:nvPr/>
        </p:nvSpPr>
        <p:spPr>
          <a:xfrm>
            <a:off x="981075" y="756811"/>
            <a:ext cx="47625" cy="817839"/>
          </a:xfrm>
          <a:custGeom>
            <a:avLst/>
            <a:gdLst/>
            <a:ahLst/>
            <a:cxnLst/>
            <a:rect l="l" t="t" r="r" b="b"/>
            <a:pathLst>
              <a:path w="47625" h="817839">
                <a:moveTo>
                  <a:pt x="0" y="0"/>
                </a:moveTo>
                <a:lnTo>
                  <a:pt x="47625" y="0"/>
                </a:lnTo>
                <a:lnTo>
                  <a:pt x="47625" y="817838"/>
                </a:lnTo>
                <a:lnTo>
                  <a:pt x="0" y="817838"/>
                </a:lnTo>
                <a:lnTo>
                  <a:pt x="0" y="0"/>
                </a:lnTo>
                <a:close/>
              </a:path>
            </a:pathLst>
          </a:custGeom>
          <a:blipFill>
            <a:blip r:embed="rId6"/>
            <a:stretch>
              <a:fillRect l="-1617247"/>
            </a:stretch>
          </a:blipFill>
        </p:spPr>
      </p:sp>
      <p:sp>
        <p:nvSpPr>
          <p:cNvPr id="6" name="TextBox 6"/>
          <p:cNvSpPr txBox="1"/>
          <p:nvPr/>
        </p:nvSpPr>
        <p:spPr>
          <a:xfrm>
            <a:off x="5755204" y="4125303"/>
            <a:ext cx="4867160" cy="3886200"/>
          </a:xfrm>
          <a:prstGeom prst="rect">
            <a:avLst/>
          </a:prstGeom>
        </p:spPr>
        <p:txBody>
          <a:bodyPr lIns="0" tIns="0" rIns="0" bIns="0" rtlCol="0" anchor="t">
            <a:spAutoFit/>
          </a:bodyPr>
          <a:lstStyle/>
          <a:p>
            <a:pPr>
              <a:lnSpc>
                <a:spcPts val="4499"/>
              </a:lnSpc>
            </a:pPr>
            <a:endParaRPr/>
          </a:p>
          <a:p>
            <a:pPr>
              <a:lnSpc>
                <a:spcPts val="4499"/>
              </a:lnSpc>
            </a:pPr>
            <a:r>
              <a:rPr lang="en-US" sz="2499" spc="312">
                <a:solidFill>
                  <a:srgbClr val="FF0066"/>
                </a:solidFill>
                <a:latin typeface="Source Sans Pro"/>
              </a:rPr>
              <a:t>* </a:t>
            </a:r>
            <a:r>
              <a:rPr lang="en-US" sz="2499" spc="312">
                <a:solidFill>
                  <a:srgbClr val="FCFFFF"/>
                </a:solidFill>
                <a:latin typeface="Source Sans Pro"/>
              </a:rPr>
              <a:t>COLABORAÇÃO</a:t>
            </a:r>
          </a:p>
          <a:p>
            <a:pPr>
              <a:lnSpc>
                <a:spcPts val="4499"/>
              </a:lnSpc>
            </a:pPr>
            <a:r>
              <a:rPr lang="en-US" sz="2499" spc="312">
                <a:solidFill>
                  <a:srgbClr val="FF0066"/>
                </a:solidFill>
                <a:latin typeface="Source Sans Pro"/>
              </a:rPr>
              <a:t>* </a:t>
            </a:r>
            <a:r>
              <a:rPr lang="en-US" sz="2499" spc="312">
                <a:solidFill>
                  <a:srgbClr val="FCFFFF"/>
                </a:solidFill>
                <a:latin typeface="Source Sans Pro"/>
              </a:rPr>
              <a:t>ATIVIDADES FUTURAS</a:t>
            </a:r>
          </a:p>
          <a:p>
            <a:pPr>
              <a:lnSpc>
                <a:spcPts val="4499"/>
              </a:lnSpc>
            </a:pPr>
            <a:r>
              <a:rPr lang="en-US" sz="2499" spc="312">
                <a:solidFill>
                  <a:srgbClr val="FF0066"/>
                </a:solidFill>
                <a:latin typeface="Source Sans Pro"/>
              </a:rPr>
              <a:t>*</a:t>
            </a:r>
            <a:r>
              <a:rPr lang="en-US" sz="2499" spc="312">
                <a:solidFill>
                  <a:srgbClr val="FCFFFF"/>
                </a:solidFill>
                <a:latin typeface="Source Sans Pro"/>
              </a:rPr>
              <a:t>POR QUE INVESTIR</a:t>
            </a:r>
          </a:p>
          <a:p>
            <a:pPr>
              <a:lnSpc>
                <a:spcPts val="4499"/>
              </a:lnSpc>
            </a:pPr>
            <a:r>
              <a:rPr lang="en-US" sz="2499" spc="312">
                <a:solidFill>
                  <a:srgbClr val="FF0066"/>
                </a:solidFill>
                <a:latin typeface="Source Sans Pro"/>
              </a:rPr>
              <a:t>* </a:t>
            </a:r>
            <a:r>
              <a:rPr lang="en-US" sz="2499" spc="312">
                <a:solidFill>
                  <a:srgbClr val="FFFFFF"/>
                </a:solidFill>
                <a:latin typeface="Source Sans Pro"/>
              </a:rPr>
              <a:t>NOSSO TIME</a:t>
            </a:r>
          </a:p>
          <a:p>
            <a:pPr>
              <a:lnSpc>
                <a:spcPts val="4499"/>
              </a:lnSpc>
            </a:pPr>
            <a:r>
              <a:rPr lang="en-US" sz="2499" spc="312">
                <a:solidFill>
                  <a:srgbClr val="FF0066"/>
                </a:solidFill>
                <a:latin typeface="Source Sans Pro"/>
              </a:rPr>
              <a:t>* </a:t>
            </a:r>
            <a:r>
              <a:rPr lang="en-US" sz="2499" spc="312">
                <a:solidFill>
                  <a:srgbClr val="FCFFFF"/>
                </a:solidFill>
                <a:latin typeface="Source Sans Pro"/>
              </a:rPr>
              <a:t>CRONOGRAMA </a:t>
            </a:r>
          </a:p>
          <a:p>
            <a:pPr>
              <a:lnSpc>
                <a:spcPts val="4499"/>
              </a:lnSpc>
            </a:pPr>
            <a:endParaRPr lang="en-US" sz="2499" spc="312">
              <a:solidFill>
                <a:srgbClr val="FCFFFF"/>
              </a:solidFill>
              <a:latin typeface="Source Sans Pro"/>
            </a:endParaRPr>
          </a:p>
        </p:txBody>
      </p:sp>
      <p:sp>
        <p:nvSpPr>
          <p:cNvPr id="7" name="TextBox 7"/>
          <p:cNvSpPr txBox="1"/>
          <p:nvPr/>
        </p:nvSpPr>
        <p:spPr>
          <a:xfrm>
            <a:off x="2877524" y="3045195"/>
            <a:ext cx="4734199" cy="1076325"/>
          </a:xfrm>
          <a:prstGeom prst="rect">
            <a:avLst/>
          </a:prstGeom>
        </p:spPr>
        <p:txBody>
          <a:bodyPr lIns="0" tIns="0" rIns="0" bIns="0" rtlCol="0" anchor="t">
            <a:spAutoFit/>
          </a:bodyPr>
          <a:lstStyle/>
          <a:p>
            <a:pPr>
              <a:lnSpc>
                <a:spcPts val="7650"/>
              </a:lnSpc>
            </a:pPr>
            <a:r>
              <a:rPr lang="en-US" sz="9000">
                <a:solidFill>
                  <a:srgbClr val="D7F9FF"/>
                </a:solidFill>
                <a:latin typeface="Source Sans Pro Bold"/>
              </a:rPr>
              <a:t>Índice</a:t>
            </a:r>
            <a:r>
              <a:rPr lang="en-US" sz="9000">
                <a:solidFill>
                  <a:srgbClr val="ED155D"/>
                </a:solidFill>
                <a:latin typeface="Source Sans Pro Bold"/>
              </a:rPr>
              <a:t>.</a:t>
            </a:r>
          </a:p>
        </p:txBody>
      </p:sp>
      <p:sp>
        <p:nvSpPr>
          <p:cNvPr id="8" name="TextBox 8"/>
          <p:cNvSpPr txBox="1"/>
          <p:nvPr/>
        </p:nvSpPr>
        <p:spPr>
          <a:xfrm>
            <a:off x="605121" y="4687278"/>
            <a:ext cx="5263881" cy="3886200"/>
          </a:xfrm>
          <a:prstGeom prst="rect">
            <a:avLst/>
          </a:prstGeom>
        </p:spPr>
        <p:txBody>
          <a:bodyPr lIns="0" tIns="0" rIns="0" bIns="0" rtlCol="0" anchor="t">
            <a:spAutoFit/>
          </a:bodyPr>
          <a:lstStyle/>
          <a:p>
            <a:pPr>
              <a:lnSpc>
                <a:spcPts val="4499"/>
              </a:lnSpc>
            </a:pPr>
            <a:r>
              <a:rPr lang="en-US" sz="2499" spc="312">
                <a:solidFill>
                  <a:srgbClr val="FF0066"/>
                </a:solidFill>
                <a:latin typeface="Source Sans Pro"/>
              </a:rPr>
              <a:t>* </a:t>
            </a:r>
            <a:r>
              <a:rPr lang="en-US" sz="2499" spc="312">
                <a:solidFill>
                  <a:srgbClr val="FCFFFF"/>
                </a:solidFill>
                <a:latin typeface="Source Sans Pro"/>
              </a:rPr>
              <a:t>QUEM SOMOS</a:t>
            </a:r>
          </a:p>
          <a:p>
            <a:pPr>
              <a:lnSpc>
                <a:spcPts val="4499"/>
              </a:lnSpc>
            </a:pPr>
            <a:r>
              <a:rPr lang="en-US" sz="2499" spc="312">
                <a:solidFill>
                  <a:srgbClr val="FF0066"/>
                </a:solidFill>
                <a:latin typeface="Source Sans Pro"/>
              </a:rPr>
              <a:t>*</a:t>
            </a:r>
            <a:r>
              <a:rPr lang="en-US" sz="2499" spc="312">
                <a:solidFill>
                  <a:srgbClr val="FCFFFF"/>
                </a:solidFill>
                <a:latin typeface="Source Sans Pro"/>
                <a:ea typeface="Source Sans Pro"/>
              </a:rPr>
              <a:t> NOSSOS VALOR﻿ES</a:t>
            </a:r>
          </a:p>
          <a:p>
            <a:pPr>
              <a:lnSpc>
                <a:spcPts val="4499"/>
              </a:lnSpc>
            </a:pPr>
            <a:r>
              <a:rPr lang="en-US" sz="2499" spc="312">
                <a:solidFill>
                  <a:srgbClr val="FF0066"/>
                </a:solidFill>
                <a:latin typeface="Source Sans Pro"/>
              </a:rPr>
              <a:t>* </a:t>
            </a:r>
            <a:r>
              <a:rPr lang="en-US" sz="2499" spc="312">
                <a:solidFill>
                  <a:srgbClr val="FCFFFF"/>
                </a:solidFill>
                <a:latin typeface="Source Sans Pro"/>
              </a:rPr>
              <a:t>INTRODUÇÃO</a:t>
            </a:r>
          </a:p>
          <a:p>
            <a:pPr>
              <a:lnSpc>
                <a:spcPts val="4499"/>
              </a:lnSpc>
            </a:pPr>
            <a:r>
              <a:rPr lang="en-US" sz="2499" spc="312">
                <a:solidFill>
                  <a:srgbClr val="FF0066"/>
                </a:solidFill>
                <a:latin typeface="Source Sans Pro"/>
              </a:rPr>
              <a:t>* </a:t>
            </a:r>
            <a:r>
              <a:rPr lang="en-US" sz="2499" spc="312">
                <a:solidFill>
                  <a:srgbClr val="FCFFFF"/>
                </a:solidFill>
                <a:latin typeface="Source Sans Pro"/>
              </a:rPr>
              <a:t>NOSSOS OBJETIVOS</a:t>
            </a:r>
          </a:p>
          <a:p>
            <a:pPr>
              <a:lnSpc>
                <a:spcPts val="4499"/>
              </a:lnSpc>
            </a:pPr>
            <a:r>
              <a:rPr lang="en-US" sz="2499" spc="312">
                <a:solidFill>
                  <a:srgbClr val="FF0066"/>
                </a:solidFill>
                <a:latin typeface="Source Sans Pro"/>
              </a:rPr>
              <a:t>* </a:t>
            </a:r>
            <a:r>
              <a:rPr lang="en-US" sz="2499" spc="312">
                <a:solidFill>
                  <a:srgbClr val="FCFFFF"/>
                </a:solidFill>
                <a:latin typeface="Source Sans Pro"/>
              </a:rPr>
              <a:t>SOBRE O PROGRAMA</a:t>
            </a:r>
          </a:p>
          <a:p>
            <a:pPr>
              <a:lnSpc>
                <a:spcPts val="4499"/>
              </a:lnSpc>
            </a:pPr>
            <a:endParaRPr lang="en-US" sz="2499" spc="312">
              <a:solidFill>
                <a:srgbClr val="FCFFFF"/>
              </a:solidFill>
              <a:latin typeface="Source Sans Pro"/>
            </a:endParaRPr>
          </a:p>
          <a:p>
            <a:pPr>
              <a:lnSpc>
                <a:spcPts val="4499"/>
              </a:lnSpc>
            </a:pPr>
            <a:endParaRPr lang="en-US" sz="2499" spc="312">
              <a:solidFill>
                <a:srgbClr val="FCFFFF"/>
              </a:solidFill>
              <a:latin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629"/>
            </a:stretch>
          </a:blipFill>
        </p:spPr>
      </p:sp>
      <p:sp>
        <p:nvSpPr>
          <p:cNvPr id="3" name="Freeform 3"/>
          <p:cNvSpPr/>
          <p:nvPr/>
        </p:nvSpPr>
        <p:spPr>
          <a:xfrm>
            <a:off x="419481" y="1536467"/>
            <a:ext cx="9474841" cy="1662045"/>
          </a:xfrm>
          <a:custGeom>
            <a:avLst/>
            <a:gdLst/>
            <a:ahLst/>
            <a:cxnLst/>
            <a:rect l="l" t="t" r="r" b="b"/>
            <a:pathLst>
              <a:path w="9474841" h="1662045">
                <a:moveTo>
                  <a:pt x="0" y="0"/>
                </a:moveTo>
                <a:lnTo>
                  <a:pt x="9474840" y="0"/>
                </a:lnTo>
                <a:lnTo>
                  <a:pt x="9474840" y="1662045"/>
                </a:lnTo>
                <a:lnTo>
                  <a:pt x="0" y="1662045"/>
                </a:lnTo>
                <a:lnTo>
                  <a:pt x="0" y="0"/>
                </a:lnTo>
                <a:close/>
              </a:path>
            </a:pathLst>
          </a:custGeom>
          <a:blipFill>
            <a:blip r:embed="rId3"/>
            <a:stretch>
              <a:fillRect/>
            </a:stretch>
          </a:blipFill>
        </p:spPr>
      </p:sp>
      <p:sp>
        <p:nvSpPr>
          <p:cNvPr id="4" name="Freeform 4"/>
          <p:cNvSpPr/>
          <p:nvPr/>
        </p:nvSpPr>
        <p:spPr>
          <a:xfrm>
            <a:off x="10031055" y="3198512"/>
            <a:ext cx="3866933" cy="4202514"/>
          </a:xfrm>
          <a:custGeom>
            <a:avLst/>
            <a:gdLst/>
            <a:ahLst/>
            <a:cxnLst/>
            <a:rect l="l" t="t" r="r" b="b"/>
            <a:pathLst>
              <a:path w="3866933" h="4202514">
                <a:moveTo>
                  <a:pt x="0" y="0"/>
                </a:moveTo>
                <a:lnTo>
                  <a:pt x="3866932" y="0"/>
                </a:lnTo>
                <a:lnTo>
                  <a:pt x="3866932" y="4202515"/>
                </a:lnTo>
                <a:lnTo>
                  <a:pt x="0" y="4202515"/>
                </a:lnTo>
                <a:lnTo>
                  <a:pt x="0" y="0"/>
                </a:lnTo>
                <a:close/>
              </a:path>
            </a:pathLst>
          </a:custGeom>
          <a:blipFill>
            <a:blip r:embed="rId4"/>
            <a:stretch>
              <a:fillRect l="-25367" t="-17199" r="-24699" b="-20884"/>
            </a:stretch>
          </a:blipFill>
        </p:spPr>
      </p:sp>
      <p:sp>
        <p:nvSpPr>
          <p:cNvPr id="5" name="TextBox 5"/>
          <p:cNvSpPr txBox="1"/>
          <p:nvPr/>
        </p:nvSpPr>
        <p:spPr>
          <a:xfrm>
            <a:off x="1258209" y="3863386"/>
            <a:ext cx="8044911" cy="2996880"/>
          </a:xfrm>
          <a:prstGeom prst="rect">
            <a:avLst/>
          </a:prstGeom>
        </p:spPr>
        <p:txBody>
          <a:bodyPr lIns="0" tIns="0" rIns="0" bIns="0" rtlCol="0" anchor="t">
            <a:spAutoFit/>
          </a:bodyPr>
          <a:lstStyle/>
          <a:p>
            <a:pPr>
              <a:lnSpc>
                <a:spcPts val="6004"/>
              </a:lnSpc>
            </a:pPr>
            <a:r>
              <a:rPr lang="en-US" sz="3898">
                <a:solidFill>
                  <a:srgbClr val="FF00F5"/>
                </a:solidFill>
                <a:latin typeface="Sansation"/>
              </a:rPr>
              <a:t>01. Cursos voltados para empreender</a:t>
            </a:r>
          </a:p>
          <a:p>
            <a:pPr>
              <a:lnSpc>
                <a:spcPts val="6004"/>
              </a:lnSpc>
            </a:pPr>
            <a:r>
              <a:rPr lang="en-US" sz="3898">
                <a:solidFill>
                  <a:srgbClr val="FF00F5"/>
                </a:solidFill>
                <a:latin typeface="Sansation"/>
              </a:rPr>
              <a:t>02. Páginas inspiração </a:t>
            </a:r>
          </a:p>
          <a:p>
            <a:pPr>
              <a:lnSpc>
                <a:spcPts val="6004"/>
              </a:lnSpc>
            </a:pPr>
            <a:r>
              <a:rPr lang="en-US" sz="3898">
                <a:solidFill>
                  <a:srgbClr val="FF00F5"/>
                </a:solidFill>
                <a:latin typeface="Sansation"/>
              </a:rPr>
              <a:t>03. Feed digital</a:t>
            </a:r>
          </a:p>
        </p:txBody>
      </p:sp>
      <p:sp>
        <p:nvSpPr>
          <p:cNvPr id="6" name="TextBox 6"/>
          <p:cNvSpPr txBox="1"/>
          <p:nvPr/>
        </p:nvSpPr>
        <p:spPr>
          <a:xfrm>
            <a:off x="1258209" y="1247775"/>
            <a:ext cx="7797383" cy="1026165"/>
          </a:xfrm>
          <a:prstGeom prst="rect">
            <a:avLst/>
          </a:prstGeom>
        </p:spPr>
        <p:txBody>
          <a:bodyPr lIns="0" tIns="0" rIns="0" bIns="0" rtlCol="0" anchor="t">
            <a:spAutoFit/>
          </a:bodyPr>
          <a:lstStyle/>
          <a:p>
            <a:pPr marL="0" lvl="0" indent="0" algn="ctr">
              <a:lnSpc>
                <a:spcPts val="7448"/>
              </a:lnSpc>
            </a:pPr>
            <a:r>
              <a:rPr lang="en-US" sz="8184" spc="-1014">
                <a:solidFill>
                  <a:srgbClr val="FF00F5"/>
                </a:solidFill>
                <a:latin typeface="Nunito Sans Expanded Bold"/>
              </a:rPr>
              <a:t>SERVIÇOS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259" b="-9259"/>
            </a:stretch>
          </a:blipFill>
        </p:spPr>
      </p:sp>
      <p:sp>
        <p:nvSpPr>
          <p:cNvPr id="3" name="Freeform 3"/>
          <p:cNvSpPr/>
          <p:nvPr/>
        </p:nvSpPr>
        <p:spPr>
          <a:xfrm>
            <a:off x="3682903" y="1515765"/>
            <a:ext cx="10922194" cy="1915935"/>
          </a:xfrm>
          <a:custGeom>
            <a:avLst/>
            <a:gdLst/>
            <a:ahLst/>
            <a:cxnLst/>
            <a:rect l="l" t="t" r="r" b="b"/>
            <a:pathLst>
              <a:path w="10922194" h="1915935">
                <a:moveTo>
                  <a:pt x="0" y="0"/>
                </a:moveTo>
                <a:lnTo>
                  <a:pt x="10922194" y="0"/>
                </a:lnTo>
                <a:lnTo>
                  <a:pt x="10922194" y="1915935"/>
                </a:lnTo>
                <a:lnTo>
                  <a:pt x="0" y="1915935"/>
                </a:lnTo>
                <a:lnTo>
                  <a:pt x="0" y="0"/>
                </a:lnTo>
                <a:close/>
              </a:path>
            </a:pathLst>
          </a:custGeom>
          <a:blipFill>
            <a:blip r:embed="rId3"/>
            <a:stretch>
              <a:fillRect/>
            </a:stretch>
          </a:blipFill>
        </p:spPr>
      </p:sp>
      <p:sp>
        <p:nvSpPr>
          <p:cNvPr id="4" name="Freeform 4"/>
          <p:cNvSpPr/>
          <p:nvPr/>
        </p:nvSpPr>
        <p:spPr>
          <a:xfrm>
            <a:off x="2897728" y="2983932"/>
            <a:ext cx="3042040" cy="3042040"/>
          </a:xfrm>
          <a:custGeom>
            <a:avLst/>
            <a:gdLst/>
            <a:ahLst/>
            <a:cxnLst/>
            <a:rect l="l" t="t" r="r" b="b"/>
            <a:pathLst>
              <a:path w="3042040" h="3042040">
                <a:moveTo>
                  <a:pt x="0" y="0"/>
                </a:moveTo>
                <a:lnTo>
                  <a:pt x="3042041" y="0"/>
                </a:lnTo>
                <a:lnTo>
                  <a:pt x="3042041" y="3042041"/>
                </a:lnTo>
                <a:lnTo>
                  <a:pt x="0" y="30420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6955277" y="3086100"/>
            <a:ext cx="3127524" cy="2939873"/>
          </a:xfrm>
          <a:custGeom>
            <a:avLst/>
            <a:gdLst/>
            <a:ahLst/>
            <a:cxnLst/>
            <a:rect l="l" t="t" r="r" b="b"/>
            <a:pathLst>
              <a:path w="3127524" h="2939873">
                <a:moveTo>
                  <a:pt x="0" y="0"/>
                </a:moveTo>
                <a:lnTo>
                  <a:pt x="3127524" y="0"/>
                </a:lnTo>
                <a:lnTo>
                  <a:pt x="3127524" y="2939873"/>
                </a:lnTo>
                <a:lnTo>
                  <a:pt x="0" y="29398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1389993" y="3302113"/>
            <a:ext cx="3215104" cy="2507846"/>
          </a:xfrm>
          <a:custGeom>
            <a:avLst/>
            <a:gdLst/>
            <a:ahLst/>
            <a:cxnLst/>
            <a:rect l="l" t="t" r="r" b="b"/>
            <a:pathLst>
              <a:path w="3215104" h="2507846">
                <a:moveTo>
                  <a:pt x="0" y="0"/>
                </a:moveTo>
                <a:lnTo>
                  <a:pt x="3215104" y="0"/>
                </a:lnTo>
                <a:lnTo>
                  <a:pt x="3215104" y="2507846"/>
                </a:lnTo>
                <a:lnTo>
                  <a:pt x="0" y="2507846"/>
                </a:lnTo>
                <a:lnTo>
                  <a:pt x="0" y="0"/>
                </a:lnTo>
                <a:close/>
              </a:path>
            </a:pathLst>
          </a:custGeom>
          <a:blipFill>
            <a:blip r:embed="rId8"/>
            <a:stretch>
              <a:fillRect l="-8958" t="-39025" r="-12921" b="-17226"/>
            </a:stretch>
          </a:blipFill>
        </p:spPr>
      </p:sp>
      <p:sp>
        <p:nvSpPr>
          <p:cNvPr id="7" name="Freeform 7"/>
          <p:cNvSpPr/>
          <p:nvPr/>
        </p:nvSpPr>
        <p:spPr>
          <a:xfrm>
            <a:off x="2897728" y="6521273"/>
            <a:ext cx="2737027" cy="2737027"/>
          </a:xfrm>
          <a:custGeom>
            <a:avLst/>
            <a:gdLst/>
            <a:ahLst/>
            <a:cxnLst/>
            <a:rect l="l" t="t" r="r" b="b"/>
            <a:pathLst>
              <a:path w="2737027" h="2737027">
                <a:moveTo>
                  <a:pt x="0" y="0"/>
                </a:moveTo>
                <a:lnTo>
                  <a:pt x="2737028" y="0"/>
                </a:lnTo>
                <a:lnTo>
                  <a:pt x="2737028" y="2737027"/>
                </a:lnTo>
                <a:lnTo>
                  <a:pt x="0" y="2737027"/>
                </a:lnTo>
                <a:lnTo>
                  <a:pt x="0" y="0"/>
                </a:lnTo>
                <a:close/>
              </a:path>
            </a:pathLst>
          </a:custGeom>
          <a:blipFill>
            <a:blip r:embed="rId9"/>
            <a:stretch>
              <a:fillRect/>
            </a:stretch>
          </a:blipFill>
        </p:spPr>
      </p:sp>
      <p:sp>
        <p:nvSpPr>
          <p:cNvPr id="8" name="Freeform 8"/>
          <p:cNvSpPr/>
          <p:nvPr/>
        </p:nvSpPr>
        <p:spPr>
          <a:xfrm>
            <a:off x="6791933" y="6521273"/>
            <a:ext cx="3290867" cy="3060820"/>
          </a:xfrm>
          <a:custGeom>
            <a:avLst/>
            <a:gdLst/>
            <a:ahLst/>
            <a:cxnLst/>
            <a:rect l="l" t="t" r="r" b="b"/>
            <a:pathLst>
              <a:path w="3290867" h="3060820">
                <a:moveTo>
                  <a:pt x="0" y="0"/>
                </a:moveTo>
                <a:lnTo>
                  <a:pt x="3290868" y="0"/>
                </a:lnTo>
                <a:lnTo>
                  <a:pt x="3290868" y="3060820"/>
                </a:lnTo>
                <a:lnTo>
                  <a:pt x="0" y="3060820"/>
                </a:lnTo>
                <a:lnTo>
                  <a:pt x="0" y="0"/>
                </a:lnTo>
                <a:close/>
              </a:path>
            </a:pathLst>
          </a:custGeom>
          <a:blipFill>
            <a:blip r:embed="rId10"/>
            <a:stretch>
              <a:fillRect/>
            </a:stretch>
          </a:blipFill>
        </p:spPr>
      </p:sp>
      <p:sp>
        <p:nvSpPr>
          <p:cNvPr id="9" name="Freeform 9"/>
          <p:cNvSpPr/>
          <p:nvPr/>
        </p:nvSpPr>
        <p:spPr>
          <a:xfrm>
            <a:off x="11639527" y="6619584"/>
            <a:ext cx="2965570" cy="2638716"/>
          </a:xfrm>
          <a:custGeom>
            <a:avLst/>
            <a:gdLst/>
            <a:ahLst/>
            <a:cxnLst/>
            <a:rect l="l" t="t" r="r" b="b"/>
            <a:pathLst>
              <a:path w="2965570" h="2638716">
                <a:moveTo>
                  <a:pt x="0" y="0"/>
                </a:moveTo>
                <a:lnTo>
                  <a:pt x="2965570" y="0"/>
                </a:lnTo>
                <a:lnTo>
                  <a:pt x="2965570" y="2638716"/>
                </a:lnTo>
                <a:lnTo>
                  <a:pt x="0" y="2638716"/>
                </a:lnTo>
                <a:lnTo>
                  <a:pt x="0" y="0"/>
                </a:lnTo>
                <a:close/>
              </a:path>
            </a:pathLst>
          </a:custGeom>
          <a:blipFill>
            <a:blip r:embed="rId11"/>
            <a:stretch>
              <a:fillRect t="-12386"/>
            </a:stretch>
          </a:blipFill>
        </p:spPr>
      </p:sp>
      <p:sp>
        <p:nvSpPr>
          <p:cNvPr id="10" name="TextBox 10"/>
          <p:cNvSpPr txBox="1"/>
          <p:nvPr/>
        </p:nvSpPr>
        <p:spPr>
          <a:xfrm>
            <a:off x="1797664" y="1248233"/>
            <a:ext cx="14692672" cy="1244193"/>
          </a:xfrm>
          <a:prstGeom prst="rect">
            <a:avLst/>
          </a:prstGeom>
        </p:spPr>
        <p:txBody>
          <a:bodyPr lIns="0" tIns="0" rIns="0" bIns="0" rtlCol="0" anchor="t">
            <a:spAutoFit/>
          </a:bodyPr>
          <a:lstStyle/>
          <a:p>
            <a:pPr marL="0" lvl="0" indent="0" algn="ctr">
              <a:lnSpc>
                <a:spcPts val="9089"/>
              </a:lnSpc>
            </a:pPr>
            <a:r>
              <a:rPr lang="en-US" sz="9988" spc="-1238">
                <a:solidFill>
                  <a:srgbClr val="FF00F5"/>
                </a:solidFill>
                <a:latin typeface="Nunito Sans Expanded Bold"/>
              </a:rPr>
              <a:t>FERRAMENTAS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33333"/>
            </a:stretch>
          </a:blipFill>
        </p:spPr>
      </p:sp>
      <p:grpSp>
        <p:nvGrpSpPr>
          <p:cNvPr id="3" name="Group 3"/>
          <p:cNvGrpSpPr/>
          <p:nvPr/>
        </p:nvGrpSpPr>
        <p:grpSpPr>
          <a:xfrm>
            <a:off x="1028700" y="3983740"/>
            <a:ext cx="5203289" cy="3577165"/>
            <a:chOff x="0" y="0"/>
            <a:chExt cx="1253957" cy="862073"/>
          </a:xfrm>
        </p:grpSpPr>
        <p:sp>
          <p:nvSpPr>
            <p:cNvPr id="4" name="Freeform 4"/>
            <p:cNvSpPr/>
            <p:nvPr/>
          </p:nvSpPr>
          <p:spPr>
            <a:xfrm>
              <a:off x="0" y="0"/>
              <a:ext cx="1253957" cy="862073"/>
            </a:xfrm>
            <a:custGeom>
              <a:avLst/>
              <a:gdLst/>
              <a:ahLst/>
              <a:cxnLst/>
              <a:rect l="l" t="t" r="r" b="b"/>
              <a:pathLst>
                <a:path w="1253957" h="862073">
                  <a:moveTo>
                    <a:pt x="37197" y="0"/>
                  </a:moveTo>
                  <a:lnTo>
                    <a:pt x="1216760" y="0"/>
                  </a:lnTo>
                  <a:cubicBezTo>
                    <a:pt x="1226625" y="0"/>
                    <a:pt x="1236087" y="3919"/>
                    <a:pt x="1243062" y="10895"/>
                  </a:cubicBezTo>
                  <a:cubicBezTo>
                    <a:pt x="1250038" y="17871"/>
                    <a:pt x="1253957" y="27332"/>
                    <a:pt x="1253957" y="37197"/>
                  </a:cubicBezTo>
                  <a:lnTo>
                    <a:pt x="1253957" y="824875"/>
                  </a:lnTo>
                  <a:cubicBezTo>
                    <a:pt x="1253957" y="845419"/>
                    <a:pt x="1237304" y="862073"/>
                    <a:pt x="1216760" y="862073"/>
                  </a:cubicBezTo>
                  <a:lnTo>
                    <a:pt x="37197" y="862073"/>
                  </a:lnTo>
                  <a:cubicBezTo>
                    <a:pt x="27332" y="862073"/>
                    <a:pt x="17871" y="858154"/>
                    <a:pt x="10895" y="851178"/>
                  </a:cubicBezTo>
                  <a:cubicBezTo>
                    <a:pt x="3919" y="844202"/>
                    <a:pt x="0" y="834741"/>
                    <a:pt x="0" y="824875"/>
                  </a:cubicBezTo>
                  <a:lnTo>
                    <a:pt x="0" y="37197"/>
                  </a:lnTo>
                  <a:cubicBezTo>
                    <a:pt x="0" y="27332"/>
                    <a:pt x="3919" y="17871"/>
                    <a:pt x="10895" y="10895"/>
                  </a:cubicBezTo>
                  <a:cubicBezTo>
                    <a:pt x="17871" y="3919"/>
                    <a:pt x="27332" y="0"/>
                    <a:pt x="37197"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5" name="TextBox 5"/>
            <p:cNvSpPr txBox="1"/>
            <p:nvPr/>
          </p:nvSpPr>
          <p:spPr>
            <a:xfrm>
              <a:off x="0" y="76200"/>
              <a:ext cx="1253957" cy="785873"/>
            </a:xfrm>
            <a:prstGeom prst="rect">
              <a:avLst/>
            </a:prstGeom>
          </p:spPr>
          <p:txBody>
            <a:bodyPr lIns="50800" tIns="50800" rIns="50800" bIns="50800" rtlCol="0" anchor="ctr"/>
            <a:lstStyle/>
            <a:p>
              <a:pPr algn="ctr">
                <a:lnSpc>
                  <a:spcPts val="2024"/>
                </a:lnSpc>
              </a:pPr>
              <a:endParaRPr/>
            </a:p>
          </p:txBody>
        </p:sp>
      </p:grpSp>
      <p:grpSp>
        <p:nvGrpSpPr>
          <p:cNvPr id="6" name="Group 6"/>
          <p:cNvGrpSpPr/>
          <p:nvPr/>
        </p:nvGrpSpPr>
        <p:grpSpPr>
          <a:xfrm>
            <a:off x="6540435" y="3983740"/>
            <a:ext cx="5433968" cy="3577165"/>
            <a:chOff x="0" y="0"/>
            <a:chExt cx="1309550" cy="862073"/>
          </a:xfrm>
        </p:grpSpPr>
        <p:sp>
          <p:nvSpPr>
            <p:cNvPr id="7" name="Freeform 7"/>
            <p:cNvSpPr/>
            <p:nvPr/>
          </p:nvSpPr>
          <p:spPr>
            <a:xfrm>
              <a:off x="0" y="0"/>
              <a:ext cx="1309550" cy="862073"/>
            </a:xfrm>
            <a:custGeom>
              <a:avLst/>
              <a:gdLst/>
              <a:ahLst/>
              <a:cxnLst/>
              <a:rect l="l" t="t" r="r" b="b"/>
              <a:pathLst>
                <a:path w="1309550" h="862073">
                  <a:moveTo>
                    <a:pt x="35618" y="0"/>
                  </a:moveTo>
                  <a:lnTo>
                    <a:pt x="1273931" y="0"/>
                  </a:lnTo>
                  <a:cubicBezTo>
                    <a:pt x="1293603" y="0"/>
                    <a:pt x="1309550" y="15947"/>
                    <a:pt x="1309550" y="35618"/>
                  </a:cubicBezTo>
                  <a:lnTo>
                    <a:pt x="1309550" y="826454"/>
                  </a:lnTo>
                  <a:cubicBezTo>
                    <a:pt x="1309550" y="846126"/>
                    <a:pt x="1293603" y="862073"/>
                    <a:pt x="1273931" y="862073"/>
                  </a:cubicBezTo>
                  <a:lnTo>
                    <a:pt x="35618" y="862073"/>
                  </a:lnTo>
                  <a:cubicBezTo>
                    <a:pt x="15947" y="862073"/>
                    <a:pt x="0" y="846126"/>
                    <a:pt x="0" y="826454"/>
                  </a:cubicBezTo>
                  <a:lnTo>
                    <a:pt x="0" y="35618"/>
                  </a:lnTo>
                  <a:cubicBezTo>
                    <a:pt x="0" y="15947"/>
                    <a:pt x="15947" y="0"/>
                    <a:pt x="35618"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8" name="TextBox 8"/>
            <p:cNvSpPr txBox="1"/>
            <p:nvPr/>
          </p:nvSpPr>
          <p:spPr>
            <a:xfrm>
              <a:off x="0" y="76200"/>
              <a:ext cx="1309550" cy="785873"/>
            </a:xfrm>
            <a:prstGeom prst="rect">
              <a:avLst/>
            </a:prstGeom>
          </p:spPr>
          <p:txBody>
            <a:bodyPr lIns="50800" tIns="50800" rIns="50800" bIns="50800" rtlCol="0" anchor="ctr"/>
            <a:lstStyle/>
            <a:p>
              <a:pPr algn="ctr">
                <a:lnSpc>
                  <a:spcPts val="2024"/>
                </a:lnSpc>
              </a:pPr>
              <a:endParaRPr/>
            </a:p>
          </p:txBody>
        </p:sp>
      </p:grpSp>
      <p:sp>
        <p:nvSpPr>
          <p:cNvPr id="9" name="Freeform 9"/>
          <p:cNvSpPr/>
          <p:nvPr/>
        </p:nvSpPr>
        <p:spPr>
          <a:xfrm flipH="1">
            <a:off x="12953399" y="8553128"/>
            <a:ext cx="4282971" cy="404935"/>
          </a:xfrm>
          <a:custGeom>
            <a:avLst/>
            <a:gdLst/>
            <a:ahLst/>
            <a:cxnLst/>
            <a:rect l="l" t="t" r="r" b="b"/>
            <a:pathLst>
              <a:path w="4282971" h="404935">
                <a:moveTo>
                  <a:pt x="4282971" y="0"/>
                </a:moveTo>
                <a:lnTo>
                  <a:pt x="0" y="0"/>
                </a:lnTo>
                <a:lnTo>
                  <a:pt x="0" y="404936"/>
                </a:lnTo>
                <a:lnTo>
                  <a:pt x="4282971" y="404936"/>
                </a:lnTo>
                <a:lnTo>
                  <a:pt x="4282971"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12210449" y="3389898"/>
            <a:ext cx="5501405" cy="5021283"/>
          </a:xfrm>
          <a:custGeom>
            <a:avLst/>
            <a:gdLst/>
            <a:ahLst/>
            <a:cxnLst/>
            <a:rect l="l" t="t" r="r" b="b"/>
            <a:pathLst>
              <a:path w="5501405" h="5021283">
                <a:moveTo>
                  <a:pt x="0" y="0"/>
                </a:moveTo>
                <a:lnTo>
                  <a:pt x="5501405" y="0"/>
                </a:lnTo>
                <a:lnTo>
                  <a:pt x="5501405" y="5021283"/>
                </a:lnTo>
                <a:lnTo>
                  <a:pt x="0" y="502128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TextBox 11"/>
          <p:cNvSpPr txBox="1"/>
          <p:nvPr/>
        </p:nvSpPr>
        <p:spPr>
          <a:xfrm>
            <a:off x="1188869" y="6049216"/>
            <a:ext cx="4882950" cy="1384029"/>
          </a:xfrm>
          <a:prstGeom prst="rect">
            <a:avLst/>
          </a:prstGeom>
        </p:spPr>
        <p:txBody>
          <a:bodyPr lIns="0" tIns="0" rIns="0" bIns="0" rtlCol="0" anchor="t">
            <a:spAutoFit/>
          </a:bodyPr>
          <a:lstStyle/>
          <a:p>
            <a:pPr>
              <a:lnSpc>
                <a:spcPts val="2726"/>
              </a:lnSpc>
            </a:pPr>
            <a:r>
              <a:rPr lang="en-US" sz="2478">
                <a:solidFill>
                  <a:srgbClr val="FFFFFF"/>
                </a:solidFill>
                <a:latin typeface="Source Sans Pro"/>
              </a:rPr>
              <a:t>Criação da Página Feed, e implementação de login.</a:t>
            </a:r>
          </a:p>
          <a:p>
            <a:pPr>
              <a:lnSpc>
                <a:spcPts val="2726"/>
              </a:lnSpc>
            </a:pPr>
            <a:r>
              <a:rPr lang="en-US" sz="2478">
                <a:solidFill>
                  <a:srgbClr val="FFFFFF"/>
                </a:solidFill>
                <a:latin typeface="Source Sans Pro"/>
              </a:rPr>
              <a:t>Criação do Slide  bastidores e apresentação. </a:t>
            </a:r>
          </a:p>
        </p:txBody>
      </p:sp>
      <p:sp>
        <p:nvSpPr>
          <p:cNvPr id="12" name="TextBox 12"/>
          <p:cNvSpPr txBox="1"/>
          <p:nvPr/>
        </p:nvSpPr>
        <p:spPr>
          <a:xfrm>
            <a:off x="6734744" y="5783064"/>
            <a:ext cx="5008980" cy="1667239"/>
          </a:xfrm>
          <a:prstGeom prst="rect">
            <a:avLst/>
          </a:prstGeom>
        </p:spPr>
        <p:txBody>
          <a:bodyPr lIns="0" tIns="0" rIns="0" bIns="0" rtlCol="0" anchor="t">
            <a:spAutoFit/>
          </a:bodyPr>
          <a:lstStyle/>
          <a:p>
            <a:pPr>
              <a:lnSpc>
                <a:spcPts val="2726"/>
              </a:lnSpc>
            </a:pPr>
            <a:r>
              <a:rPr lang="en-US" sz="2478">
                <a:solidFill>
                  <a:srgbClr val="FFFFFF"/>
                </a:solidFill>
                <a:latin typeface="Source Sans Pro"/>
              </a:rPr>
              <a:t>Criação Slide Pitch e apresentação.</a:t>
            </a:r>
          </a:p>
          <a:p>
            <a:pPr>
              <a:lnSpc>
                <a:spcPts val="2726"/>
              </a:lnSpc>
            </a:pPr>
            <a:r>
              <a:rPr lang="en-US" sz="2478">
                <a:solidFill>
                  <a:srgbClr val="FFFFFF"/>
                </a:solidFill>
                <a:latin typeface="Source Sans Pro"/>
              </a:rPr>
              <a:t>Banco de dados.</a:t>
            </a:r>
          </a:p>
          <a:p>
            <a:pPr>
              <a:lnSpc>
                <a:spcPts val="2726"/>
              </a:lnSpc>
            </a:pPr>
            <a:r>
              <a:rPr lang="en-US" sz="2478">
                <a:solidFill>
                  <a:srgbClr val="FFFFFF"/>
                </a:solidFill>
                <a:latin typeface="Source Sans Pro"/>
              </a:rPr>
              <a:t>Atualização do documento do projeto.</a:t>
            </a:r>
          </a:p>
          <a:p>
            <a:pPr>
              <a:lnSpc>
                <a:spcPts val="2286"/>
              </a:lnSpc>
            </a:pPr>
            <a:endParaRPr lang="en-US" sz="2478">
              <a:solidFill>
                <a:srgbClr val="FFFFFF"/>
              </a:solidFill>
              <a:latin typeface="Source Sans Pro"/>
            </a:endParaRPr>
          </a:p>
        </p:txBody>
      </p:sp>
      <p:sp>
        <p:nvSpPr>
          <p:cNvPr id="13" name="TextBox 13"/>
          <p:cNvSpPr txBox="1"/>
          <p:nvPr/>
        </p:nvSpPr>
        <p:spPr>
          <a:xfrm>
            <a:off x="1247691" y="3993438"/>
            <a:ext cx="2440615" cy="2135702"/>
          </a:xfrm>
          <a:prstGeom prst="rect">
            <a:avLst/>
          </a:prstGeom>
        </p:spPr>
        <p:txBody>
          <a:bodyPr lIns="0" tIns="0" rIns="0" bIns="0" rtlCol="0" anchor="t">
            <a:spAutoFit/>
          </a:bodyPr>
          <a:lstStyle/>
          <a:p>
            <a:pPr>
              <a:lnSpc>
                <a:spcPts val="15205"/>
              </a:lnSpc>
            </a:pPr>
            <a:r>
              <a:rPr lang="en-US" sz="17888">
                <a:solidFill>
                  <a:srgbClr val="AE01B8"/>
                </a:solidFill>
                <a:latin typeface="Source Sans Pro Bold"/>
              </a:rPr>
              <a:t>1.</a:t>
            </a:r>
          </a:p>
        </p:txBody>
      </p:sp>
      <p:sp>
        <p:nvSpPr>
          <p:cNvPr id="14" name="TextBox 14"/>
          <p:cNvSpPr txBox="1"/>
          <p:nvPr/>
        </p:nvSpPr>
        <p:spPr>
          <a:xfrm>
            <a:off x="6729070" y="3993438"/>
            <a:ext cx="2440615" cy="2135702"/>
          </a:xfrm>
          <a:prstGeom prst="rect">
            <a:avLst/>
          </a:prstGeom>
        </p:spPr>
        <p:txBody>
          <a:bodyPr lIns="0" tIns="0" rIns="0" bIns="0" rtlCol="0" anchor="t">
            <a:spAutoFit/>
          </a:bodyPr>
          <a:lstStyle/>
          <a:p>
            <a:pPr>
              <a:lnSpc>
                <a:spcPts val="15205"/>
              </a:lnSpc>
            </a:pPr>
            <a:r>
              <a:rPr lang="en-US" sz="17888">
                <a:solidFill>
                  <a:srgbClr val="AE01B8"/>
                </a:solidFill>
                <a:latin typeface="Source Sans Pro Bold"/>
              </a:rPr>
              <a:t>2.</a:t>
            </a:r>
          </a:p>
        </p:txBody>
      </p:sp>
      <p:sp>
        <p:nvSpPr>
          <p:cNvPr id="15" name="TextBox 15"/>
          <p:cNvSpPr txBox="1"/>
          <p:nvPr/>
        </p:nvSpPr>
        <p:spPr>
          <a:xfrm>
            <a:off x="3373045" y="5058775"/>
            <a:ext cx="2447985" cy="471222"/>
          </a:xfrm>
          <a:prstGeom prst="rect">
            <a:avLst/>
          </a:prstGeom>
        </p:spPr>
        <p:txBody>
          <a:bodyPr lIns="0" tIns="0" rIns="0" bIns="0" rtlCol="0" anchor="t">
            <a:spAutoFit/>
          </a:bodyPr>
          <a:lstStyle/>
          <a:p>
            <a:pPr>
              <a:lnSpc>
                <a:spcPts val="3729"/>
              </a:lnSpc>
            </a:pPr>
            <a:r>
              <a:rPr lang="en-US" sz="3390" spc="-152">
                <a:solidFill>
                  <a:srgbClr val="FFFFFF"/>
                </a:solidFill>
                <a:latin typeface="Source Sans Pro"/>
              </a:rPr>
              <a:t> Rutiele Rios</a:t>
            </a:r>
          </a:p>
        </p:txBody>
      </p:sp>
      <p:sp>
        <p:nvSpPr>
          <p:cNvPr id="16" name="TextBox 16"/>
          <p:cNvSpPr txBox="1"/>
          <p:nvPr/>
        </p:nvSpPr>
        <p:spPr>
          <a:xfrm>
            <a:off x="2571316" y="1449956"/>
            <a:ext cx="13145368" cy="858895"/>
          </a:xfrm>
          <a:prstGeom prst="rect">
            <a:avLst/>
          </a:prstGeom>
        </p:spPr>
        <p:txBody>
          <a:bodyPr lIns="0" tIns="0" rIns="0" bIns="0" rtlCol="0" anchor="t">
            <a:spAutoFit/>
          </a:bodyPr>
          <a:lstStyle/>
          <a:p>
            <a:pPr marL="0" lvl="0" indent="0" algn="ctr">
              <a:lnSpc>
                <a:spcPts val="6280"/>
              </a:lnSpc>
              <a:spcBef>
                <a:spcPct val="0"/>
              </a:spcBef>
            </a:pPr>
            <a:r>
              <a:rPr lang="en-US" sz="6902" spc="-855">
                <a:solidFill>
                  <a:srgbClr val="FF00F5"/>
                </a:solidFill>
                <a:latin typeface="Nunito Sans Expanded"/>
              </a:rPr>
              <a:t>DIVISÃO DAS TAREFAS:</a:t>
            </a:r>
          </a:p>
        </p:txBody>
      </p:sp>
      <p:sp>
        <p:nvSpPr>
          <p:cNvPr id="17" name="TextBox 17"/>
          <p:cNvSpPr txBox="1"/>
          <p:nvPr/>
        </p:nvSpPr>
        <p:spPr>
          <a:xfrm>
            <a:off x="8864038" y="5058775"/>
            <a:ext cx="2879686" cy="471222"/>
          </a:xfrm>
          <a:prstGeom prst="rect">
            <a:avLst/>
          </a:prstGeom>
        </p:spPr>
        <p:txBody>
          <a:bodyPr lIns="0" tIns="0" rIns="0" bIns="0" rtlCol="0" anchor="t">
            <a:spAutoFit/>
          </a:bodyPr>
          <a:lstStyle/>
          <a:p>
            <a:pPr>
              <a:lnSpc>
                <a:spcPts val="3729"/>
              </a:lnSpc>
            </a:pPr>
            <a:r>
              <a:rPr lang="en-US" sz="3390" spc="-152">
                <a:solidFill>
                  <a:srgbClr val="FFFFFF"/>
                </a:solidFill>
                <a:latin typeface="Source Sans Pro"/>
              </a:rPr>
              <a:t>Raysa Figueiredo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013" t="-701" r="-789" b="-41701"/>
            </a:stretch>
          </a:blipFill>
        </p:spPr>
      </p:sp>
      <p:sp>
        <p:nvSpPr>
          <p:cNvPr id="3" name="Freeform 3"/>
          <p:cNvSpPr/>
          <p:nvPr/>
        </p:nvSpPr>
        <p:spPr>
          <a:xfrm>
            <a:off x="7200799" y="310861"/>
            <a:ext cx="3886401" cy="3876685"/>
          </a:xfrm>
          <a:custGeom>
            <a:avLst/>
            <a:gdLst/>
            <a:ahLst/>
            <a:cxnLst/>
            <a:rect l="l" t="t" r="r" b="b"/>
            <a:pathLst>
              <a:path w="3886401" h="3876685">
                <a:moveTo>
                  <a:pt x="0" y="0"/>
                </a:moveTo>
                <a:lnTo>
                  <a:pt x="3886402" y="0"/>
                </a:lnTo>
                <a:lnTo>
                  <a:pt x="3886402" y="3876685"/>
                </a:lnTo>
                <a:lnTo>
                  <a:pt x="0" y="387668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2571316" y="4652796"/>
            <a:ext cx="13145368" cy="1654086"/>
          </a:xfrm>
          <a:prstGeom prst="rect">
            <a:avLst/>
          </a:prstGeom>
        </p:spPr>
        <p:txBody>
          <a:bodyPr lIns="0" tIns="0" rIns="0" bIns="0" rtlCol="0" anchor="t">
            <a:spAutoFit/>
          </a:bodyPr>
          <a:lstStyle/>
          <a:p>
            <a:pPr marL="0" lvl="0" indent="0" algn="ctr">
              <a:lnSpc>
                <a:spcPts val="6280"/>
              </a:lnSpc>
              <a:spcBef>
                <a:spcPct val="0"/>
              </a:spcBef>
            </a:pPr>
            <a:r>
              <a:rPr lang="en-US" sz="6902" spc="-855">
                <a:solidFill>
                  <a:srgbClr val="FF00F5"/>
                </a:solidFill>
                <a:latin typeface="Nunito Sans Expanded Bold"/>
              </a:rPr>
              <a:t>QUAIS FORAM OS DESAFIOS ENCONTRADOS</a:t>
            </a:r>
          </a:p>
        </p:txBody>
      </p:sp>
      <p:sp>
        <p:nvSpPr>
          <p:cNvPr id="5" name="TextBox 5"/>
          <p:cNvSpPr txBox="1"/>
          <p:nvPr/>
        </p:nvSpPr>
        <p:spPr>
          <a:xfrm>
            <a:off x="1339836" y="7394558"/>
            <a:ext cx="15608329" cy="2178067"/>
          </a:xfrm>
          <a:prstGeom prst="rect">
            <a:avLst/>
          </a:prstGeom>
        </p:spPr>
        <p:txBody>
          <a:bodyPr lIns="0" tIns="0" rIns="0" bIns="0" rtlCol="0" anchor="t">
            <a:spAutoFit/>
          </a:bodyPr>
          <a:lstStyle/>
          <a:p>
            <a:pPr marL="1180887" lvl="1" indent="-590443" algn="ctr">
              <a:lnSpc>
                <a:spcPts val="5688"/>
              </a:lnSpc>
              <a:buFont typeface="Arial"/>
              <a:buChar char="•"/>
            </a:pPr>
            <a:r>
              <a:rPr lang="en-US" sz="5469" spc="-76">
                <a:solidFill>
                  <a:srgbClr val="FFFFFF"/>
                </a:solidFill>
                <a:latin typeface="Sansation"/>
              </a:rPr>
              <a:t>Quantidade de integrantes da Squad.</a:t>
            </a:r>
          </a:p>
          <a:p>
            <a:pPr marL="1180887" lvl="1" indent="-590443" algn="ctr">
              <a:lnSpc>
                <a:spcPts val="5688"/>
              </a:lnSpc>
              <a:buFont typeface="Arial"/>
              <a:buChar char="•"/>
            </a:pPr>
            <a:r>
              <a:rPr lang="en-US" sz="5469" spc="-76">
                <a:solidFill>
                  <a:srgbClr val="FFFFFF"/>
                </a:solidFill>
                <a:latin typeface="Sansation"/>
              </a:rPr>
              <a:t>Disponibilidade de equipamentos adequados.</a:t>
            </a:r>
          </a:p>
          <a:p>
            <a:pPr marL="1180887" lvl="1" indent="-590443" algn="ctr">
              <a:lnSpc>
                <a:spcPts val="5688"/>
              </a:lnSpc>
              <a:buFont typeface="Arial"/>
              <a:buChar char="•"/>
            </a:pPr>
            <a:r>
              <a:rPr lang="en-US" sz="5469" spc="-76">
                <a:solidFill>
                  <a:srgbClr val="FFFFFF"/>
                </a:solidFill>
                <a:latin typeface="Sansation"/>
              </a:rPr>
              <a:t>Disponibilidade de tempo.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013" t="-701" r="-789" b="-41701"/>
            </a:stretch>
          </a:blipFill>
        </p:spPr>
      </p:sp>
      <p:sp>
        <p:nvSpPr>
          <p:cNvPr id="3" name="Freeform 3"/>
          <p:cNvSpPr/>
          <p:nvPr/>
        </p:nvSpPr>
        <p:spPr>
          <a:xfrm>
            <a:off x="7086600" y="347496"/>
            <a:ext cx="3419475" cy="3419475"/>
          </a:xfrm>
          <a:custGeom>
            <a:avLst/>
            <a:gdLst/>
            <a:ahLst/>
            <a:cxnLst/>
            <a:rect l="l" t="t" r="r" b="b"/>
            <a:pathLst>
              <a:path w="3419475" h="3419475">
                <a:moveTo>
                  <a:pt x="0" y="0"/>
                </a:moveTo>
                <a:lnTo>
                  <a:pt x="3419475" y="0"/>
                </a:lnTo>
                <a:lnTo>
                  <a:pt x="3419475" y="3419475"/>
                </a:lnTo>
                <a:lnTo>
                  <a:pt x="0" y="341947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2571316" y="4652796"/>
            <a:ext cx="13145368" cy="1654086"/>
          </a:xfrm>
          <a:prstGeom prst="rect">
            <a:avLst/>
          </a:prstGeom>
        </p:spPr>
        <p:txBody>
          <a:bodyPr lIns="0" tIns="0" rIns="0" bIns="0" rtlCol="0" anchor="t">
            <a:spAutoFit/>
          </a:bodyPr>
          <a:lstStyle/>
          <a:p>
            <a:pPr marL="0" lvl="0" indent="0" algn="ctr">
              <a:lnSpc>
                <a:spcPts val="6280"/>
              </a:lnSpc>
              <a:spcBef>
                <a:spcPct val="0"/>
              </a:spcBef>
            </a:pPr>
            <a:r>
              <a:rPr lang="en-US" sz="6902" spc="-855">
                <a:solidFill>
                  <a:srgbClr val="FF00F5"/>
                </a:solidFill>
                <a:latin typeface="Nunito Sans Expanded Bold"/>
              </a:rPr>
              <a:t>PONTOS DE MELHORIAS DA SQUAD:</a:t>
            </a:r>
          </a:p>
        </p:txBody>
      </p:sp>
      <p:sp>
        <p:nvSpPr>
          <p:cNvPr id="5" name="TextBox 5"/>
          <p:cNvSpPr txBox="1"/>
          <p:nvPr/>
        </p:nvSpPr>
        <p:spPr>
          <a:xfrm>
            <a:off x="3187519" y="7105269"/>
            <a:ext cx="11217637" cy="2153031"/>
          </a:xfrm>
          <a:prstGeom prst="rect">
            <a:avLst/>
          </a:prstGeom>
        </p:spPr>
        <p:txBody>
          <a:bodyPr lIns="0" tIns="0" rIns="0" bIns="0" rtlCol="0" anchor="t">
            <a:spAutoFit/>
          </a:bodyPr>
          <a:lstStyle/>
          <a:p>
            <a:pPr marL="887349" lvl="1" indent="-443674" algn="ctr">
              <a:lnSpc>
                <a:spcPts val="5753"/>
              </a:lnSpc>
              <a:buFont typeface="Arial"/>
              <a:buChar char="•"/>
            </a:pPr>
            <a:r>
              <a:rPr lang="en-US" sz="4109">
                <a:solidFill>
                  <a:srgbClr val="FFFFFF"/>
                </a:solidFill>
                <a:latin typeface="Sansation"/>
              </a:rPr>
              <a:t>Encontros para reunião em tempo real</a:t>
            </a:r>
          </a:p>
          <a:p>
            <a:pPr marL="887349" lvl="1" indent="-443674" algn="ctr">
              <a:lnSpc>
                <a:spcPts val="5753"/>
              </a:lnSpc>
              <a:buFont typeface="Arial"/>
              <a:buChar char="•"/>
            </a:pPr>
            <a:r>
              <a:rPr lang="en-US" sz="4109">
                <a:solidFill>
                  <a:srgbClr val="FFFFFF"/>
                </a:solidFill>
                <a:latin typeface="Sansation"/>
              </a:rPr>
              <a:t>Ambiente de Desenvolvimento:</a:t>
            </a:r>
          </a:p>
          <a:p>
            <a:pPr marL="887349" lvl="1" indent="-443674" algn="ctr">
              <a:lnSpc>
                <a:spcPts val="5753"/>
              </a:lnSpc>
              <a:buFont typeface="Arial"/>
              <a:buChar char="•"/>
            </a:pPr>
            <a:r>
              <a:rPr lang="en-US" sz="4109">
                <a:solidFill>
                  <a:srgbClr val="FFFFFF"/>
                </a:solidFill>
                <a:latin typeface="Sansation"/>
              </a:rPr>
              <a:t>Melhoria Contínua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6" t="-24606" r="-22358" b="-20706"/>
            </a:stretch>
          </a:blipFill>
        </p:spPr>
      </p:sp>
      <p:sp>
        <p:nvSpPr>
          <p:cNvPr id="3" name="TextBox 3"/>
          <p:cNvSpPr txBox="1"/>
          <p:nvPr/>
        </p:nvSpPr>
        <p:spPr>
          <a:xfrm>
            <a:off x="1028700" y="3233741"/>
            <a:ext cx="9691302" cy="2188246"/>
          </a:xfrm>
          <a:prstGeom prst="rect">
            <a:avLst/>
          </a:prstGeom>
        </p:spPr>
        <p:txBody>
          <a:bodyPr lIns="0" tIns="0" rIns="0" bIns="0" rtlCol="0" anchor="t">
            <a:spAutoFit/>
          </a:bodyPr>
          <a:lstStyle/>
          <a:p>
            <a:pPr marL="0" lvl="0" indent="0" algn="ctr">
              <a:lnSpc>
                <a:spcPts val="16817"/>
              </a:lnSpc>
            </a:pPr>
            <a:r>
              <a:rPr lang="en-US" sz="15429" u="none" strike="noStrike" spc="-802">
                <a:solidFill>
                  <a:srgbClr val="FF00FF"/>
                </a:solidFill>
                <a:latin typeface="Nunito Sans Expanded Bold"/>
              </a:rPr>
              <a:t>MUITO</a:t>
            </a:r>
          </a:p>
        </p:txBody>
      </p:sp>
      <p:sp>
        <p:nvSpPr>
          <p:cNvPr id="4" name="TextBox 4"/>
          <p:cNvSpPr txBox="1"/>
          <p:nvPr/>
        </p:nvSpPr>
        <p:spPr>
          <a:xfrm>
            <a:off x="1285061" y="5026170"/>
            <a:ext cx="9178579" cy="1517990"/>
          </a:xfrm>
          <a:prstGeom prst="rect">
            <a:avLst/>
          </a:prstGeom>
        </p:spPr>
        <p:txBody>
          <a:bodyPr lIns="0" tIns="0" rIns="0" bIns="0" rtlCol="0" anchor="t">
            <a:spAutoFit/>
          </a:bodyPr>
          <a:lstStyle/>
          <a:p>
            <a:pPr marL="0" lvl="0" indent="0" algn="ctr">
              <a:lnSpc>
                <a:spcPts val="11541"/>
              </a:lnSpc>
              <a:spcBef>
                <a:spcPct val="0"/>
              </a:spcBef>
            </a:pPr>
            <a:r>
              <a:rPr lang="en-US" sz="10786" u="none" strike="noStrike">
                <a:solidFill>
                  <a:srgbClr val="81FF31"/>
                </a:solidFill>
                <a:latin typeface="Sansation"/>
              </a:rPr>
              <a:t>OBRIGADO!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630951" y="-3786768"/>
            <a:ext cx="12695935" cy="13996768"/>
          </a:xfrm>
          <a:custGeom>
            <a:avLst/>
            <a:gdLst/>
            <a:ahLst/>
            <a:cxnLst/>
            <a:rect l="l" t="t" r="r" b="b"/>
            <a:pathLst>
              <a:path w="12695935" h="13996768">
                <a:moveTo>
                  <a:pt x="0" y="0"/>
                </a:moveTo>
                <a:lnTo>
                  <a:pt x="12695934" y="0"/>
                </a:lnTo>
                <a:lnTo>
                  <a:pt x="12695934" y="13996769"/>
                </a:lnTo>
                <a:lnTo>
                  <a:pt x="0" y="13996769"/>
                </a:lnTo>
                <a:lnTo>
                  <a:pt x="0" y="0"/>
                </a:lnTo>
                <a:close/>
              </a:path>
            </a:pathLst>
          </a:custGeom>
          <a:blipFill>
            <a:blip r:embed="rId2"/>
            <a:stretch>
              <a:fillRect l="-4186" r="-30671"/>
            </a:stretch>
          </a:blipFill>
        </p:spPr>
      </p:sp>
      <p:sp>
        <p:nvSpPr>
          <p:cNvPr id="3" name="Freeform 3"/>
          <p:cNvSpPr/>
          <p:nvPr/>
        </p:nvSpPr>
        <p:spPr>
          <a:xfrm flipH="1">
            <a:off x="12976329" y="1028700"/>
            <a:ext cx="4282971" cy="404935"/>
          </a:xfrm>
          <a:custGeom>
            <a:avLst/>
            <a:gdLst/>
            <a:ahLst/>
            <a:cxnLst/>
            <a:rect l="l" t="t" r="r" b="b"/>
            <a:pathLst>
              <a:path w="4282971" h="404935">
                <a:moveTo>
                  <a:pt x="4282971" y="0"/>
                </a:moveTo>
                <a:lnTo>
                  <a:pt x="0" y="0"/>
                </a:lnTo>
                <a:lnTo>
                  <a:pt x="0" y="404935"/>
                </a:lnTo>
                <a:lnTo>
                  <a:pt x="4282971" y="404935"/>
                </a:lnTo>
                <a:lnTo>
                  <a:pt x="4282971"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2094174" y="1311348"/>
            <a:ext cx="7534410" cy="7807678"/>
          </a:xfrm>
          <a:custGeom>
            <a:avLst/>
            <a:gdLst/>
            <a:ahLst/>
            <a:cxnLst/>
            <a:rect l="l" t="t" r="r" b="b"/>
            <a:pathLst>
              <a:path w="7534410" h="7807678">
                <a:moveTo>
                  <a:pt x="0" y="0"/>
                </a:moveTo>
                <a:lnTo>
                  <a:pt x="7534409" y="0"/>
                </a:lnTo>
                <a:lnTo>
                  <a:pt x="7534409" y="7807679"/>
                </a:lnTo>
                <a:lnTo>
                  <a:pt x="0" y="7807679"/>
                </a:lnTo>
                <a:lnTo>
                  <a:pt x="0" y="0"/>
                </a:lnTo>
                <a:close/>
              </a:path>
            </a:pathLst>
          </a:custGeom>
          <a:blipFill>
            <a:blip r:embed="rId5"/>
            <a:stretch>
              <a:fillRect/>
            </a:stretch>
          </a:blipFill>
        </p:spPr>
      </p:sp>
      <p:sp>
        <p:nvSpPr>
          <p:cNvPr id="5" name="Freeform 5"/>
          <p:cNvSpPr/>
          <p:nvPr/>
        </p:nvSpPr>
        <p:spPr>
          <a:xfrm rot="-3474977">
            <a:off x="10239981" y="1107771"/>
            <a:ext cx="4601412" cy="6228645"/>
          </a:xfrm>
          <a:custGeom>
            <a:avLst/>
            <a:gdLst/>
            <a:ahLst/>
            <a:cxnLst/>
            <a:rect l="l" t="t" r="r" b="b"/>
            <a:pathLst>
              <a:path w="4601412" h="6228645">
                <a:moveTo>
                  <a:pt x="0" y="0"/>
                </a:moveTo>
                <a:lnTo>
                  <a:pt x="4601412" y="0"/>
                </a:lnTo>
                <a:lnTo>
                  <a:pt x="4601412" y="6228646"/>
                </a:lnTo>
                <a:lnTo>
                  <a:pt x="0" y="6228646"/>
                </a:lnTo>
                <a:lnTo>
                  <a:pt x="0" y="0"/>
                </a:lnTo>
                <a:close/>
              </a:path>
            </a:pathLst>
          </a:custGeom>
          <a:blipFill>
            <a:blip r:embed="rId6"/>
            <a:stretch>
              <a:fillRect/>
            </a:stretch>
          </a:blipFill>
        </p:spPr>
      </p:sp>
      <p:sp>
        <p:nvSpPr>
          <p:cNvPr id="6" name="TextBox 6"/>
          <p:cNvSpPr txBox="1"/>
          <p:nvPr/>
        </p:nvSpPr>
        <p:spPr>
          <a:xfrm>
            <a:off x="933889" y="4818070"/>
            <a:ext cx="9384768" cy="2406525"/>
          </a:xfrm>
          <a:prstGeom prst="rect">
            <a:avLst/>
          </a:prstGeom>
        </p:spPr>
        <p:txBody>
          <a:bodyPr lIns="0" tIns="0" rIns="0" bIns="0" rtlCol="0" anchor="t">
            <a:spAutoFit/>
          </a:bodyPr>
          <a:lstStyle/>
          <a:p>
            <a:pPr>
              <a:lnSpc>
                <a:spcPts val="3856"/>
              </a:lnSpc>
            </a:pPr>
            <a:r>
              <a:rPr lang="en-US" sz="2754">
                <a:solidFill>
                  <a:srgbClr val="FFFFFF">
                    <a:alpha val="69804"/>
                  </a:srgbClr>
                </a:solidFill>
                <a:latin typeface="Source Sans Pro"/>
              </a:rPr>
              <a:t> "</a:t>
            </a:r>
            <a:r>
              <a:rPr lang="en-US" sz="2754">
                <a:solidFill>
                  <a:srgbClr val="D7F9FF">
                    <a:alpha val="69804"/>
                  </a:srgbClr>
                </a:solidFill>
                <a:latin typeface="Source Sans Pro Bold"/>
              </a:rPr>
              <a:t>Guerreiras Empreendedoras</a:t>
            </a:r>
            <a:r>
              <a:rPr lang="en-US" sz="2754">
                <a:solidFill>
                  <a:srgbClr val="FFFFFF">
                    <a:alpha val="69804"/>
                  </a:srgbClr>
                </a:solidFill>
                <a:latin typeface="Source Sans Pro"/>
              </a:rPr>
              <a:t>" É uma equipe comprometida com a promoção do empoderamento e crescimento das mães empreendedoras no Brasil. Reconhecemos a complexa situação enfrentada por essas mulheres notáveis que buscam equilibrar a maternidade com suas carreiras empreendedoras.</a:t>
            </a:r>
          </a:p>
        </p:txBody>
      </p:sp>
      <p:sp>
        <p:nvSpPr>
          <p:cNvPr id="7" name="TextBox 7"/>
          <p:cNvSpPr txBox="1"/>
          <p:nvPr/>
        </p:nvSpPr>
        <p:spPr>
          <a:xfrm>
            <a:off x="1028700" y="3506892"/>
            <a:ext cx="8614465" cy="1076325"/>
          </a:xfrm>
          <a:prstGeom prst="rect">
            <a:avLst/>
          </a:prstGeom>
        </p:spPr>
        <p:txBody>
          <a:bodyPr lIns="0" tIns="0" rIns="0" bIns="0" rtlCol="0" anchor="t">
            <a:spAutoFit/>
          </a:bodyPr>
          <a:lstStyle/>
          <a:p>
            <a:pPr>
              <a:lnSpc>
                <a:spcPts val="7650"/>
              </a:lnSpc>
            </a:pPr>
            <a:r>
              <a:rPr lang="en-US" sz="9000">
                <a:solidFill>
                  <a:srgbClr val="D7F9FF"/>
                </a:solidFill>
                <a:latin typeface="Source Sans Pro Bold"/>
              </a:rPr>
              <a:t>Quem Somos</a:t>
            </a:r>
          </a:p>
        </p:txBody>
      </p:sp>
      <p:sp>
        <p:nvSpPr>
          <p:cNvPr id="8" name="Freeform 8"/>
          <p:cNvSpPr/>
          <p:nvPr/>
        </p:nvSpPr>
        <p:spPr>
          <a:xfrm>
            <a:off x="16345437" y="8380424"/>
            <a:ext cx="913863" cy="877876"/>
          </a:xfrm>
          <a:custGeom>
            <a:avLst/>
            <a:gdLst/>
            <a:ahLst/>
            <a:cxnLst/>
            <a:rect l="l" t="t" r="r" b="b"/>
            <a:pathLst>
              <a:path w="913863" h="877876">
                <a:moveTo>
                  <a:pt x="0" y="0"/>
                </a:moveTo>
                <a:lnTo>
                  <a:pt x="913863" y="0"/>
                </a:lnTo>
                <a:lnTo>
                  <a:pt x="913863" y="877876"/>
                </a:lnTo>
                <a:lnTo>
                  <a:pt x="0" y="877876"/>
                </a:lnTo>
                <a:lnTo>
                  <a:pt x="0" y="0"/>
                </a:lnTo>
                <a:close/>
              </a:path>
            </a:pathLst>
          </a:custGeom>
          <a:blipFill>
            <a:blip r:embed="rId7">
              <a:extLst>
                <a:ext uri="{96DAC541-7B7A-43D3-8B79-37D633B846F1}">
                  <asvg:svgBlip xmlns:asvg="http://schemas.microsoft.com/office/drawing/2016/SVG/main" xmlns="" r:embed="rId8"/>
                </a:ext>
              </a:extLst>
            </a:blip>
            <a:stretch>
              <a:fillRect l="-36140" t="-43153"/>
            </a:stretch>
          </a:blipFill>
        </p:spPr>
      </p:sp>
      <p:sp>
        <p:nvSpPr>
          <p:cNvPr id="9" name="TextBox 9"/>
          <p:cNvSpPr txBox="1"/>
          <p:nvPr/>
        </p:nvSpPr>
        <p:spPr>
          <a:xfrm>
            <a:off x="7786941" y="3506892"/>
            <a:ext cx="8614465" cy="1076325"/>
          </a:xfrm>
          <a:prstGeom prst="rect">
            <a:avLst/>
          </a:prstGeom>
        </p:spPr>
        <p:txBody>
          <a:bodyPr lIns="0" tIns="0" rIns="0" bIns="0" rtlCol="0" anchor="t">
            <a:spAutoFit/>
          </a:bodyPr>
          <a:lstStyle/>
          <a:p>
            <a:pPr>
              <a:lnSpc>
                <a:spcPts val="7650"/>
              </a:lnSpc>
            </a:pPr>
            <a:r>
              <a:rPr lang="en-US" sz="9000">
                <a:solidFill>
                  <a:srgbClr val="FF0066"/>
                </a:solidFill>
                <a:latin typeface="Source Sans Pro Bold"/>
              </a:rPr>
              <a:t>.</a:t>
            </a:r>
          </a:p>
        </p:txBody>
      </p:sp>
      <p:sp>
        <p:nvSpPr>
          <p:cNvPr id="10" name="Freeform 10"/>
          <p:cNvSpPr/>
          <p:nvPr/>
        </p:nvSpPr>
        <p:spPr>
          <a:xfrm>
            <a:off x="116050" y="941889"/>
            <a:ext cx="912650" cy="912650"/>
          </a:xfrm>
          <a:custGeom>
            <a:avLst/>
            <a:gdLst/>
            <a:ahLst/>
            <a:cxnLst/>
            <a:rect l="l" t="t" r="r" b="b"/>
            <a:pathLst>
              <a:path w="912650" h="912650">
                <a:moveTo>
                  <a:pt x="0" y="0"/>
                </a:moveTo>
                <a:lnTo>
                  <a:pt x="912650" y="0"/>
                </a:lnTo>
                <a:lnTo>
                  <a:pt x="912650" y="912651"/>
                </a:lnTo>
                <a:lnTo>
                  <a:pt x="0" y="912651"/>
                </a:lnTo>
                <a:lnTo>
                  <a:pt x="0" y="0"/>
                </a:lnTo>
                <a:close/>
              </a:path>
            </a:pathLst>
          </a:custGeom>
          <a:blipFill>
            <a:blip r:embed="rId9"/>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b="-33333"/>
            </a:stretch>
          </a:blipFill>
        </p:spPr>
      </p:sp>
      <p:sp>
        <p:nvSpPr>
          <p:cNvPr id="3" name="Freeform 3"/>
          <p:cNvSpPr/>
          <p:nvPr/>
        </p:nvSpPr>
        <p:spPr>
          <a:xfrm rot="5400000">
            <a:off x="10170646" y="3132477"/>
            <a:ext cx="7488557" cy="5157744"/>
          </a:xfrm>
          <a:custGeom>
            <a:avLst/>
            <a:gdLst/>
            <a:ahLst/>
            <a:cxnLst/>
            <a:rect l="l" t="t" r="r" b="b"/>
            <a:pathLst>
              <a:path w="7488557" h="5157744">
                <a:moveTo>
                  <a:pt x="0" y="0"/>
                </a:moveTo>
                <a:lnTo>
                  <a:pt x="7488557" y="0"/>
                </a:lnTo>
                <a:lnTo>
                  <a:pt x="7488557" y="5157744"/>
                </a:lnTo>
                <a:lnTo>
                  <a:pt x="0" y="5157744"/>
                </a:lnTo>
                <a:lnTo>
                  <a:pt x="0" y="0"/>
                </a:lnTo>
                <a:close/>
              </a:path>
            </a:pathLst>
          </a:custGeom>
          <a:blipFill>
            <a:blip r:embed="rId3"/>
            <a:stretch>
              <a:fillRect/>
            </a:stretch>
          </a:blipFill>
        </p:spPr>
      </p:sp>
      <p:grpSp>
        <p:nvGrpSpPr>
          <p:cNvPr id="4" name="Group 4"/>
          <p:cNvGrpSpPr/>
          <p:nvPr/>
        </p:nvGrpSpPr>
        <p:grpSpPr>
          <a:xfrm>
            <a:off x="11834338" y="2107111"/>
            <a:ext cx="4227141" cy="6887837"/>
            <a:chOff x="0" y="0"/>
            <a:chExt cx="759133" cy="1236955"/>
          </a:xfrm>
        </p:grpSpPr>
        <p:sp>
          <p:nvSpPr>
            <p:cNvPr id="5" name="Freeform 5"/>
            <p:cNvSpPr/>
            <p:nvPr/>
          </p:nvSpPr>
          <p:spPr>
            <a:xfrm>
              <a:off x="0" y="0"/>
              <a:ext cx="759133" cy="1236955"/>
            </a:xfrm>
            <a:custGeom>
              <a:avLst/>
              <a:gdLst/>
              <a:ahLst/>
              <a:cxnLst/>
              <a:rect l="l" t="t" r="r" b="b"/>
              <a:pathLst>
                <a:path w="759133" h="1236955">
                  <a:moveTo>
                    <a:pt x="0" y="0"/>
                  </a:moveTo>
                  <a:lnTo>
                    <a:pt x="759133" y="0"/>
                  </a:lnTo>
                  <a:lnTo>
                    <a:pt x="759133" y="1236955"/>
                  </a:lnTo>
                  <a:lnTo>
                    <a:pt x="0" y="1236955"/>
                  </a:lnTo>
                  <a:close/>
                </a:path>
              </a:pathLst>
            </a:custGeom>
            <a:solidFill>
              <a:srgbClr val="FFFFFF"/>
            </a:solidFill>
          </p:spPr>
        </p:sp>
        <p:sp>
          <p:nvSpPr>
            <p:cNvPr id="6" name="TextBox 6"/>
            <p:cNvSpPr txBox="1"/>
            <p:nvPr/>
          </p:nvSpPr>
          <p:spPr>
            <a:xfrm>
              <a:off x="0" y="-9525"/>
              <a:ext cx="759133" cy="1246480"/>
            </a:xfrm>
            <a:prstGeom prst="rect">
              <a:avLst/>
            </a:prstGeom>
          </p:spPr>
          <p:txBody>
            <a:bodyPr lIns="36124" tIns="36124" rIns="36124" bIns="36124" rtlCol="0" anchor="ctr"/>
            <a:lstStyle/>
            <a:p>
              <a:pPr algn="ctr">
                <a:lnSpc>
                  <a:spcPts val="1417"/>
                </a:lnSpc>
              </a:pPr>
              <a:endParaRPr/>
            </a:p>
          </p:txBody>
        </p:sp>
      </p:grpSp>
      <p:sp>
        <p:nvSpPr>
          <p:cNvPr id="7" name="Freeform 7"/>
          <p:cNvSpPr/>
          <p:nvPr/>
        </p:nvSpPr>
        <p:spPr>
          <a:xfrm rot="5400000">
            <a:off x="5422345" y="3132477"/>
            <a:ext cx="7488557" cy="5157744"/>
          </a:xfrm>
          <a:custGeom>
            <a:avLst/>
            <a:gdLst/>
            <a:ahLst/>
            <a:cxnLst/>
            <a:rect l="l" t="t" r="r" b="b"/>
            <a:pathLst>
              <a:path w="7488557" h="5157744">
                <a:moveTo>
                  <a:pt x="0" y="0"/>
                </a:moveTo>
                <a:lnTo>
                  <a:pt x="7488558" y="0"/>
                </a:lnTo>
                <a:lnTo>
                  <a:pt x="7488558" y="5157744"/>
                </a:lnTo>
                <a:lnTo>
                  <a:pt x="0" y="5157744"/>
                </a:lnTo>
                <a:lnTo>
                  <a:pt x="0" y="0"/>
                </a:lnTo>
                <a:close/>
              </a:path>
            </a:pathLst>
          </a:custGeom>
          <a:blipFill>
            <a:blip r:embed="rId3"/>
            <a:stretch>
              <a:fillRect/>
            </a:stretch>
          </a:blipFill>
        </p:spPr>
      </p:sp>
      <p:grpSp>
        <p:nvGrpSpPr>
          <p:cNvPr id="8" name="Group 8"/>
          <p:cNvGrpSpPr/>
          <p:nvPr/>
        </p:nvGrpSpPr>
        <p:grpSpPr>
          <a:xfrm>
            <a:off x="7042373" y="2107111"/>
            <a:ext cx="4227141" cy="6887837"/>
            <a:chOff x="0" y="0"/>
            <a:chExt cx="759133" cy="1236955"/>
          </a:xfrm>
        </p:grpSpPr>
        <p:sp>
          <p:nvSpPr>
            <p:cNvPr id="9" name="Freeform 9"/>
            <p:cNvSpPr/>
            <p:nvPr/>
          </p:nvSpPr>
          <p:spPr>
            <a:xfrm>
              <a:off x="0" y="0"/>
              <a:ext cx="759133" cy="1236955"/>
            </a:xfrm>
            <a:custGeom>
              <a:avLst/>
              <a:gdLst/>
              <a:ahLst/>
              <a:cxnLst/>
              <a:rect l="l" t="t" r="r" b="b"/>
              <a:pathLst>
                <a:path w="759133" h="1236955">
                  <a:moveTo>
                    <a:pt x="0" y="0"/>
                  </a:moveTo>
                  <a:lnTo>
                    <a:pt x="759133" y="0"/>
                  </a:lnTo>
                  <a:lnTo>
                    <a:pt x="759133" y="1236955"/>
                  </a:lnTo>
                  <a:lnTo>
                    <a:pt x="0" y="1236955"/>
                  </a:lnTo>
                  <a:close/>
                </a:path>
              </a:pathLst>
            </a:custGeom>
            <a:solidFill>
              <a:srgbClr val="FFFFFF"/>
            </a:solidFill>
          </p:spPr>
        </p:sp>
        <p:sp>
          <p:nvSpPr>
            <p:cNvPr id="10" name="TextBox 10"/>
            <p:cNvSpPr txBox="1"/>
            <p:nvPr/>
          </p:nvSpPr>
          <p:spPr>
            <a:xfrm>
              <a:off x="0" y="-9525"/>
              <a:ext cx="759133" cy="1246480"/>
            </a:xfrm>
            <a:prstGeom prst="rect">
              <a:avLst/>
            </a:prstGeom>
          </p:spPr>
          <p:txBody>
            <a:bodyPr lIns="36124" tIns="36124" rIns="36124" bIns="36124" rtlCol="0" anchor="ctr"/>
            <a:lstStyle/>
            <a:p>
              <a:pPr algn="ctr">
                <a:lnSpc>
                  <a:spcPts val="1417"/>
                </a:lnSpc>
              </a:pPr>
              <a:endParaRPr/>
            </a:p>
          </p:txBody>
        </p:sp>
      </p:grpSp>
      <p:sp>
        <p:nvSpPr>
          <p:cNvPr id="11" name="Freeform 11"/>
          <p:cNvSpPr/>
          <p:nvPr/>
        </p:nvSpPr>
        <p:spPr>
          <a:xfrm rot="5400000">
            <a:off x="628797" y="3146239"/>
            <a:ext cx="7488557" cy="5157744"/>
          </a:xfrm>
          <a:custGeom>
            <a:avLst/>
            <a:gdLst/>
            <a:ahLst/>
            <a:cxnLst/>
            <a:rect l="l" t="t" r="r" b="b"/>
            <a:pathLst>
              <a:path w="7488557" h="5157744">
                <a:moveTo>
                  <a:pt x="0" y="0"/>
                </a:moveTo>
                <a:lnTo>
                  <a:pt x="7488557" y="0"/>
                </a:lnTo>
                <a:lnTo>
                  <a:pt x="7488557" y="5157744"/>
                </a:lnTo>
                <a:lnTo>
                  <a:pt x="0" y="5157744"/>
                </a:lnTo>
                <a:lnTo>
                  <a:pt x="0" y="0"/>
                </a:lnTo>
                <a:close/>
              </a:path>
            </a:pathLst>
          </a:custGeom>
          <a:blipFill>
            <a:blip r:embed="rId3"/>
            <a:stretch>
              <a:fillRect/>
            </a:stretch>
          </a:blipFill>
        </p:spPr>
      </p:sp>
      <p:grpSp>
        <p:nvGrpSpPr>
          <p:cNvPr id="12" name="Group 12"/>
          <p:cNvGrpSpPr/>
          <p:nvPr/>
        </p:nvGrpSpPr>
        <p:grpSpPr>
          <a:xfrm>
            <a:off x="2250013" y="2107111"/>
            <a:ext cx="4227141" cy="6887837"/>
            <a:chOff x="0" y="0"/>
            <a:chExt cx="759133" cy="1236955"/>
          </a:xfrm>
        </p:grpSpPr>
        <p:sp>
          <p:nvSpPr>
            <p:cNvPr id="13" name="Freeform 13"/>
            <p:cNvSpPr/>
            <p:nvPr/>
          </p:nvSpPr>
          <p:spPr>
            <a:xfrm>
              <a:off x="0" y="0"/>
              <a:ext cx="759133" cy="1236955"/>
            </a:xfrm>
            <a:custGeom>
              <a:avLst/>
              <a:gdLst/>
              <a:ahLst/>
              <a:cxnLst/>
              <a:rect l="l" t="t" r="r" b="b"/>
              <a:pathLst>
                <a:path w="759133" h="1236955">
                  <a:moveTo>
                    <a:pt x="0" y="0"/>
                  </a:moveTo>
                  <a:lnTo>
                    <a:pt x="759133" y="0"/>
                  </a:lnTo>
                  <a:lnTo>
                    <a:pt x="759133" y="1236955"/>
                  </a:lnTo>
                  <a:lnTo>
                    <a:pt x="0" y="1236955"/>
                  </a:lnTo>
                  <a:close/>
                </a:path>
              </a:pathLst>
            </a:custGeom>
            <a:solidFill>
              <a:srgbClr val="FFFFFF"/>
            </a:solidFill>
          </p:spPr>
        </p:sp>
        <p:sp>
          <p:nvSpPr>
            <p:cNvPr id="14" name="TextBox 14"/>
            <p:cNvSpPr txBox="1"/>
            <p:nvPr/>
          </p:nvSpPr>
          <p:spPr>
            <a:xfrm>
              <a:off x="0" y="-9525"/>
              <a:ext cx="759133" cy="1246480"/>
            </a:xfrm>
            <a:prstGeom prst="rect">
              <a:avLst/>
            </a:prstGeom>
          </p:spPr>
          <p:txBody>
            <a:bodyPr lIns="36124" tIns="36124" rIns="36124" bIns="36124" rtlCol="0" anchor="ctr"/>
            <a:lstStyle/>
            <a:p>
              <a:pPr algn="ctr">
                <a:lnSpc>
                  <a:spcPts val="1417"/>
                </a:lnSpc>
              </a:pPr>
              <a:endParaRPr/>
            </a:p>
          </p:txBody>
        </p:sp>
      </p:grpSp>
      <p:grpSp>
        <p:nvGrpSpPr>
          <p:cNvPr id="15" name="Group 15"/>
          <p:cNvGrpSpPr/>
          <p:nvPr/>
        </p:nvGrpSpPr>
        <p:grpSpPr>
          <a:xfrm>
            <a:off x="11827881" y="2107111"/>
            <a:ext cx="4233597" cy="4233665"/>
            <a:chOff x="0" y="0"/>
            <a:chExt cx="5644797" cy="5644887"/>
          </a:xfrm>
        </p:grpSpPr>
        <p:pic>
          <p:nvPicPr>
            <p:cNvPr id="16" name="Picture 16"/>
            <p:cNvPicPr>
              <a:picLocks noChangeAspect="1"/>
            </p:cNvPicPr>
            <p:nvPr/>
          </p:nvPicPr>
          <p:blipFill>
            <a:blip r:embed="rId4"/>
            <a:srcRect l="16862" r="18108" b="2456"/>
            <a:stretch>
              <a:fillRect/>
            </a:stretch>
          </p:blipFill>
          <p:spPr>
            <a:xfrm>
              <a:off x="0" y="0"/>
              <a:ext cx="5644797" cy="5644887"/>
            </a:xfrm>
            <a:prstGeom prst="rect">
              <a:avLst/>
            </a:prstGeom>
          </p:spPr>
        </p:pic>
      </p:grpSp>
      <p:grpSp>
        <p:nvGrpSpPr>
          <p:cNvPr id="17" name="Group 17"/>
          <p:cNvGrpSpPr/>
          <p:nvPr/>
        </p:nvGrpSpPr>
        <p:grpSpPr>
          <a:xfrm>
            <a:off x="7035916" y="2096431"/>
            <a:ext cx="4233597" cy="4233665"/>
            <a:chOff x="0" y="0"/>
            <a:chExt cx="5644797" cy="5644887"/>
          </a:xfrm>
        </p:grpSpPr>
        <p:pic>
          <p:nvPicPr>
            <p:cNvPr id="18" name="Picture 18"/>
            <p:cNvPicPr>
              <a:picLocks noChangeAspect="1"/>
            </p:cNvPicPr>
            <p:nvPr/>
          </p:nvPicPr>
          <p:blipFill>
            <a:blip r:embed="rId5"/>
            <a:srcRect/>
            <a:stretch>
              <a:fillRect/>
            </a:stretch>
          </p:blipFill>
          <p:spPr>
            <a:xfrm>
              <a:off x="0" y="0"/>
              <a:ext cx="5644797" cy="5644887"/>
            </a:xfrm>
            <a:prstGeom prst="rect">
              <a:avLst/>
            </a:prstGeom>
          </p:spPr>
        </p:pic>
      </p:grpSp>
      <p:grpSp>
        <p:nvGrpSpPr>
          <p:cNvPr id="19" name="Group 19"/>
          <p:cNvGrpSpPr/>
          <p:nvPr/>
        </p:nvGrpSpPr>
        <p:grpSpPr>
          <a:xfrm>
            <a:off x="2246784" y="2096431"/>
            <a:ext cx="4233597" cy="4233665"/>
            <a:chOff x="0" y="0"/>
            <a:chExt cx="5644797" cy="5644887"/>
          </a:xfrm>
        </p:grpSpPr>
        <p:pic>
          <p:nvPicPr>
            <p:cNvPr id="20" name="Picture 20"/>
            <p:cNvPicPr>
              <a:picLocks noChangeAspect="1"/>
            </p:cNvPicPr>
            <p:nvPr/>
          </p:nvPicPr>
          <p:blipFill>
            <a:blip r:embed="rId6"/>
            <a:srcRect l="35652" r="1848"/>
            <a:stretch>
              <a:fillRect/>
            </a:stretch>
          </p:blipFill>
          <p:spPr>
            <a:xfrm>
              <a:off x="0" y="0"/>
              <a:ext cx="5644797" cy="5644887"/>
            </a:xfrm>
            <a:prstGeom prst="rect">
              <a:avLst/>
            </a:prstGeom>
          </p:spPr>
        </p:pic>
      </p:grpSp>
      <p:grpSp>
        <p:nvGrpSpPr>
          <p:cNvPr id="21" name="Group 21"/>
          <p:cNvGrpSpPr/>
          <p:nvPr/>
        </p:nvGrpSpPr>
        <p:grpSpPr>
          <a:xfrm>
            <a:off x="12783286" y="1907362"/>
            <a:ext cx="2322788" cy="526367"/>
            <a:chOff x="0" y="0"/>
            <a:chExt cx="395981" cy="89733"/>
          </a:xfrm>
        </p:grpSpPr>
        <p:sp>
          <p:nvSpPr>
            <p:cNvPr id="22" name="Freeform 22"/>
            <p:cNvSpPr/>
            <p:nvPr/>
          </p:nvSpPr>
          <p:spPr>
            <a:xfrm>
              <a:off x="0" y="0"/>
              <a:ext cx="395981" cy="89733"/>
            </a:xfrm>
            <a:custGeom>
              <a:avLst/>
              <a:gdLst/>
              <a:ahLst/>
              <a:cxnLst/>
              <a:rect l="l" t="t" r="r" b="b"/>
              <a:pathLst>
                <a:path w="395981" h="89733">
                  <a:moveTo>
                    <a:pt x="44867" y="0"/>
                  </a:moveTo>
                  <a:lnTo>
                    <a:pt x="351115" y="0"/>
                  </a:lnTo>
                  <a:cubicBezTo>
                    <a:pt x="363014" y="0"/>
                    <a:pt x="374426" y="4727"/>
                    <a:pt x="382840" y="13141"/>
                  </a:cubicBezTo>
                  <a:cubicBezTo>
                    <a:pt x="391254" y="21555"/>
                    <a:pt x="395981" y="32967"/>
                    <a:pt x="395981" y="44867"/>
                  </a:cubicBezTo>
                  <a:lnTo>
                    <a:pt x="395981" y="44867"/>
                  </a:lnTo>
                  <a:cubicBezTo>
                    <a:pt x="395981" y="69646"/>
                    <a:pt x="375894" y="89733"/>
                    <a:pt x="351115" y="89733"/>
                  </a:cubicBezTo>
                  <a:lnTo>
                    <a:pt x="44867" y="89733"/>
                  </a:lnTo>
                  <a:cubicBezTo>
                    <a:pt x="32967" y="89733"/>
                    <a:pt x="21555" y="85006"/>
                    <a:pt x="13141" y="76592"/>
                  </a:cubicBezTo>
                  <a:cubicBezTo>
                    <a:pt x="4727" y="68178"/>
                    <a:pt x="0" y="56766"/>
                    <a:pt x="0" y="44867"/>
                  </a:cubicBezTo>
                  <a:lnTo>
                    <a:pt x="0" y="44867"/>
                  </a:lnTo>
                  <a:cubicBezTo>
                    <a:pt x="0" y="32967"/>
                    <a:pt x="4727" y="21555"/>
                    <a:pt x="13141" y="13141"/>
                  </a:cubicBezTo>
                  <a:cubicBezTo>
                    <a:pt x="21555" y="4727"/>
                    <a:pt x="32967" y="0"/>
                    <a:pt x="44867" y="0"/>
                  </a:cubicBezTo>
                  <a:close/>
                </a:path>
              </a:pathLst>
            </a:custGeom>
            <a:solidFill>
              <a:srgbClr val="81FF31"/>
            </a:solidFill>
          </p:spPr>
        </p:sp>
        <p:sp>
          <p:nvSpPr>
            <p:cNvPr id="23" name="TextBox 23"/>
            <p:cNvSpPr txBox="1"/>
            <p:nvPr/>
          </p:nvSpPr>
          <p:spPr>
            <a:xfrm>
              <a:off x="0" y="-152400"/>
              <a:ext cx="395981" cy="242133"/>
            </a:xfrm>
            <a:prstGeom prst="rect">
              <a:avLst/>
            </a:prstGeom>
          </p:spPr>
          <p:txBody>
            <a:bodyPr lIns="36124" tIns="36124" rIns="36124" bIns="36124" rtlCol="0" anchor="ctr"/>
            <a:lstStyle/>
            <a:p>
              <a:pPr algn="ctr">
                <a:lnSpc>
                  <a:spcPts val="3042"/>
                </a:lnSpc>
              </a:pPr>
              <a:endParaRPr/>
            </a:p>
          </p:txBody>
        </p:sp>
      </p:grpSp>
      <p:grpSp>
        <p:nvGrpSpPr>
          <p:cNvPr id="24" name="Group 24"/>
          <p:cNvGrpSpPr/>
          <p:nvPr/>
        </p:nvGrpSpPr>
        <p:grpSpPr>
          <a:xfrm>
            <a:off x="7983397" y="1907362"/>
            <a:ext cx="2322788" cy="526367"/>
            <a:chOff x="0" y="0"/>
            <a:chExt cx="395981" cy="89733"/>
          </a:xfrm>
        </p:grpSpPr>
        <p:sp>
          <p:nvSpPr>
            <p:cNvPr id="25" name="Freeform 25"/>
            <p:cNvSpPr/>
            <p:nvPr/>
          </p:nvSpPr>
          <p:spPr>
            <a:xfrm>
              <a:off x="0" y="0"/>
              <a:ext cx="395981" cy="89733"/>
            </a:xfrm>
            <a:custGeom>
              <a:avLst/>
              <a:gdLst/>
              <a:ahLst/>
              <a:cxnLst/>
              <a:rect l="l" t="t" r="r" b="b"/>
              <a:pathLst>
                <a:path w="395981" h="89733">
                  <a:moveTo>
                    <a:pt x="44867" y="0"/>
                  </a:moveTo>
                  <a:lnTo>
                    <a:pt x="351115" y="0"/>
                  </a:lnTo>
                  <a:cubicBezTo>
                    <a:pt x="363014" y="0"/>
                    <a:pt x="374426" y="4727"/>
                    <a:pt x="382840" y="13141"/>
                  </a:cubicBezTo>
                  <a:cubicBezTo>
                    <a:pt x="391254" y="21555"/>
                    <a:pt x="395981" y="32967"/>
                    <a:pt x="395981" y="44867"/>
                  </a:cubicBezTo>
                  <a:lnTo>
                    <a:pt x="395981" y="44867"/>
                  </a:lnTo>
                  <a:cubicBezTo>
                    <a:pt x="395981" y="69646"/>
                    <a:pt x="375894" y="89733"/>
                    <a:pt x="351115" y="89733"/>
                  </a:cubicBezTo>
                  <a:lnTo>
                    <a:pt x="44867" y="89733"/>
                  </a:lnTo>
                  <a:cubicBezTo>
                    <a:pt x="32967" y="89733"/>
                    <a:pt x="21555" y="85006"/>
                    <a:pt x="13141" y="76592"/>
                  </a:cubicBezTo>
                  <a:cubicBezTo>
                    <a:pt x="4727" y="68178"/>
                    <a:pt x="0" y="56766"/>
                    <a:pt x="0" y="44867"/>
                  </a:cubicBezTo>
                  <a:lnTo>
                    <a:pt x="0" y="44867"/>
                  </a:lnTo>
                  <a:cubicBezTo>
                    <a:pt x="0" y="32967"/>
                    <a:pt x="4727" y="21555"/>
                    <a:pt x="13141" y="13141"/>
                  </a:cubicBezTo>
                  <a:cubicBezTo>
                    <a:pt x="21555" y="4727"/>
                    <a:pt x="32967" y="0"/>
                    <a:pt x="44867" y="0"/>
                  </a:cubicBezTo>
                  <a:close/>
                </a:path>
              </a:pathLst>
            </a:custGeom>
            <a:solidFill>
              <a:srgbClr val="81FF31"/>
            </a:solidFill>
          </p:spPr>
        </p:sp>
        <p:sp>
          <p:nvSpPr>
            <p:cNvPr id="26" name="TextBox 26"/>
            <p:cNvSpPr txBox="1"/>
            <p:nvPr/>
          </p:nvSpPr>
          <p:spPr>
            <a:xfrm>
              <a:off x="0" y="-152400"/>
              <a:ext cx="395981" cy="242133"/>
            </a:xfrm>
            <a:prstGeom prst="rect">
              <a:avLst/>
            </a:prstGeom>
          </p:spPr>
          <p:txBody>
            <a:bodyPr lIns="36124" tIns="36124" rIns="36124" bIns="36124" rtlCol="0" anchor="ctr"/>
            <a:lstStyle/>
            <a:p>
              <a:pPr algn="ctr">
                <a:lnSpc>
                  <a:spcPts val="3042"/>
                </a:lnSpc>
              </a:pPr>
              <a:endParaRPr/>
            </a:p>
          </p:txBody>
        </p:sp>
      </p:grpSp>
      <p:grpSp>
        <p:nvGrpSpPr>
          <p:cNvPr id="27" name="Group 27"/>
          <p:cNvGrpSpPr/>
          <p:nvPr/>
        </p:nvGrpSpPr>
        <p:grpSpPr>
          <a:xfrm>
            <a:off x="3211682" y="1907362"/>
            <a:ext cx="2322788" cy="526367"/>
            <a:chOff x="0" y="0"/>
            <a:chExt cx="395981" cy="89733"/>
          </a:xfrm>
        </p:grpSpPr>
        <p:sp>
          <p:nvSpPr>
            <p:cNvPr id="28" name="Freeform 28"/>
            <p:cNvSpPr/>
            <p:nvPr/>
          </p:nvSpPr>
          <p:spPr>
            <a:xfrm>
              <a:off x="0" y="0"/>
              <a:ext cx="395981" cy="89733"/>
            </a:xfrm>
            <a:custGeom>
              <a:avLst/>
              <a:gdLst/>
              <a:ahLst/>
              <a:cxnLst/>
              <a:rect l="l" t="t" r="r" b="b"/>
              <a:pathLst>
                <a:path w="395981" h="89733">
                  <a:moveTo>
                    <a:pt x="44867" y="0"/>
                  </a:moveTo>
                  <a:lnTo>
                    <a:pt x="351115" y="0"/>
                  </a:lnTo>
                  <a:cubicBezTo>
                    <a:pt x="363014" y="0"/>
                    <a:pt x="374426" y="4727"/>
                    <a:pt x="382840" y="13141"/>
                  </a:cubicBezTo>
                  <a:cubicBezTo>
                    <a:pt x="391254" y="21555"/>
                    <a:pt x="395981" y="32967"/>
                    <a:pt x="395981" y="44867"/>
                  </a:cubicBezTo>
                  <a:lnTo>
                    <a:pt x="395981" y="44867"/>
                  </a:lnTo>
                  <a:cubicBezTo>
                    <a:pt x="395981" y="69646"/>
                    <a:pt x="375894" y="89733"/>
                    <a:pt x="351115" y="89733"/>
                  </a:cubicBezTo>
                  <a:lnTo>
                    <a:pt x="44867" y="89733"/>
                  </a:lnTo>
                  <a:cubicBezTo>
                    <a:pt x="32967" y="89733"/>
                    <a:pt x="21555" y="85006"/>
                    <a:pt x="13141" y="76592"/>
                  </a:cubicBezTo>
                  <a:cubicBezTo>
                    <a:pt x="4727" y="68178"/>
                    <a:pt x="0" y="56766"/>
                    <a:pt x="0" y="44867"/>
                  </a:cubicBezTo>
                  <a:lnTo>
                    <a:pt x="0" y="44867"/>
                  </a:lnTo>
                  <a:cubicBezTo>
                    <a:pt x="0" y="32967"/>
                    <a:pt x="4727" y="21555"/>
                    <a:pt x="13141" y="13141"/>
                  </a:cubicBezTo>
                  <a:cubicBezTo>
                    <a:pt x="21555" y="4727"/>
                    <a:pt x="32967" y="0"/>
                    <a:pt x="44867" y="0"/>
                  </a:cubicBezTo>
                  <a:close/>
                </a:path>
              </a:pathLst>
            </a:custGeom>
            <a:solidFill>
              <a:srgbClr val="81FF31"/>
            </a:solidFill>
          </p:spPr>
        </p:sp>
        <p:sp>
          <p:nvSpPr>
            <p:cNvPr id="29" name="TextBox 29"/>
            <p:cNvSpPr txBox="1"/>
            <p:nvPr/>
          </p:nvSpPr>
          <p:spPr>
            <a:xfrm>
              <a:off x="0" y="-152400"/>
              <a:ext cx="395981" cy="242133"/>
            </a:xfrm>
            <a:prstGeom prst="rect">
              <a:avLst/>
            </a:prstGeom>
          </p:spPr>
          <p:txBody>
            <a:bodyPr lIns="36124" tIns="36124" rIns="36124" bIns="36124" rtlCol="0" anchor="ctr"/>
            <a:lstStyle/>
            <a:p>
              <a:pPr algn="ctr">
                <a:lnSpc>
                  <a:spcPts val="3042"/>
                </a:lnSpc>
              </a:pPr>
              <a:endParaRPr/>
            </a:p>
          </p:txBody>
        </p:sp>
      </p:grpSp>
      <p:sp>
        <p:nvSpPr>
          <p:cNvPr id="30" name="TextBox 30"/>
          <p:cNvSpPr txBox="1"/>
          <p:nvPr/>
        </p:nvSpPr>
        <p:spPr>
          <a:xfrm>
            <a:off x="11916399" y="6525776"/>
            <a:ext cx="3997050" cy="2382638"/>
          </a:xfrm>
          <a:prstGeom prst="rect">
            <a:avLst/>
          </a:prstGeom>
        </p:spPr>
        <p:txBody>
          <a:bodyPr lIns="0" tIns="0" rIns="0" bIns="0" rtlCol="0" anchor="t">
            <a:spAutoFit/>
          </a:bodyPr>
          <a:lstStyle/>
          <a:p>
            <a:pPr marL="0" lvl="0" indent="0" algn="ctr">
              <a:lnSpc>
                <a:spcPts val="3152"/>
              </a:lnSpc>
              <a:spcBef>
                <a:spcPct val="0"/>
              </a:spcBef>
            </a:pPr>
            <a:r>
              <a:rPr lang="en-US" sz="3090" spc="-58">
                <a:solidFill>
                  <a:srgbClr val="000000"/>
                </a:solidFill>
                <a:latin typeface="Alata"/>
              </a:rPr>
              <a:t>Comprometimento em capacitar as mães empreendedoras, fortalecendo sua autoconfiança e habilidades.</a:t>
            </a:r>
          </a:p>
        </p:txBody>
      </p:sp>
      <p:sp>
        <p:nvSpPr>
          <p:cNvPr id="31" name="TextBox 31"/>
          <p:cNvSpPr txBox="1"/>
          <p:nvPr/>
        </p:nvSpPr>
        <p:spPr>
          <a:xfrm>
            <a:off x="12687443" y="2018932"/>
            <a:ext cx="2521327" cy="369996"/>
          </a:xfrm>
          <a:prstGeom prst="rect">
            <a:avLst/>
          </a:prstGeom>
        </p:spPr>
        <p:txBody>
          <a:bodyPr lIns="0" tIns="0" rIns="0" bIns="0" rtlCol="0" anchor="t">
            <a:spAutoFit/>
          </a:bodyPr>
          <a:lstStyle/>
          <a:p>
            <a:pPr marL="0" lvl="0" indent="0" algn="ctr">
              <a:lnSpc>
                <a:spcPts val="2808"/>
              </a:lnSpc>
              <a:spcBef>
                <a:spcPct val="0"/>
              </a:spcBef>
            </a:pPr>
            <a:r>
              <a:rPr lang="en-US" sz="2726" u="none" strike="noStrike" spc="-109">
                <a:solidFill>
                  <a:srgbClr val="1C1B16"/>
                </a:solidFill>
                <a:latin typeface="Nunito Sans Expanded Bold"/>
              </a:rPr>
              <a:t>VALORES </a:t>
            </a:r>
          </a:p>
        </p:txBody>
      </p:sp>
      <p:sp>
        <p:nvSpPr>
          <p:cNvPr id="32" name="TextBox 32"/>
          <p:cNvSpPr txBox="1"/>
          <p:nvPr/>
        </p:nvSpPr>
        <p:spPr>
          <a:xfrm>
            <a:off x="7018486" y="6499967"/>
            <a:ext cx="4251028" cy="2443780"/>
          </a:xfrm>
          <a:prstGeom prst="rect">
            <a:avLst/>
          </a:prstGeom>
        </p:spPr>
        <p:txBody>
          <a:bodyPr lIns="0" tIns="0" rIns="0" bIns="0" rtlCol="0" anchor="t">
            <a:spAutoFit/>
          </a:bodyPr>
          <a:lstStyle/>
          <a:p>
            <a:pPr marL="0" lvl="0" indent="0" algn="ctr">
              <a:lnSpc>
                <a:spcPts val="2792"/>
              </a:lnSpc>
              <a:spcBef>
                <a:spcPct val="0"/>
              </a:spcBef>
            </a:pPr>
            <a:r>
              <a:rPr lang="en-US" sz="2737" spc="-52">
                <a:solidFill>
                  <a:srgbClr val="000000"/>
                </a:solidFill>
                <a:latin typeface="Alata"/>
              </a:rPr>
              <a:t>Capacitar mães empreendedoras para se tornarem líderes inspiradoras e impulsionar o progresso econômico e social em suas comunidades.</a:t>
            </a:r>
          </a:p>
        </p:txBody>
      </p:sp>
      <p:sp>
        <p:nvSpPr>
          <p:cNvPr id="33" name="TextBox 33"/>
          <p:cNvSpPr txBox="1"/>
          <p:nvPr/>
        </p:nvSpPr>
        <p:spPr>
          <a:xfrm>
            <a:off x="8042303" y="2018932"/>
            <a:ext cx="2204975" cy="369996"/>
          </a:xfrm>
          <a:prstGeom prst="rect">
            <a:avLst/>
          </a:prstGeom>
        </p:spPr>
        <p:txBody>
          <a:bodyPr lIns="0" tIns="0" rIns="0" bIns="0" rtlCol="0" anchor="t">
            <a:spAutoFit/>
          </a:bodyPr>
          <a:lstStyle/>
          <a:p>
            <a:pPr marL="0" lvl="0" indent="0" algn="ctr">
              <a:lnSpc>
                <a:spcPts val="2808"/>
              </a:lnSpc>
              <a:spcBef>
                <a:spcPct val="0"/>
              </a:spcBef>
            </a:pPr>
            <a:r>
              <a:rPr lang="en-US" sz="2726" u="none" strike="noStrike" spc="-109">
                <a:solidFill>
                  <a:srgbClr val="1C1B16"/>
                </a:solidFill>
                <a:latin typeface="Nunito Sans Expanded Bold"/>
              </a:rPr>
              <a:t>VISÃO </a:t>
            </a:r>
          </a:p>
        </p:txBody>
      </p:sp>
      <p:sp>
        <p:nvSpPr>
          <p:cNvPr id="34" name="TextBox 34"/>
          <p:cNvSpPr txBox="1"/>
          <p:nvPr/>
        </p:nvSpPr>
        <p:spPr>
          <a:xfrm>
            <a:off x="2590205" y="6782341"/>
            <a:ext cx="3405469" cy="1947045"/>
          </a:xfrm>
          <a:prstGeom prst="rect">
            <a:avLst/>
          </a:prstGeom>
        </p:spPr>
        <p:txBody>
          <a:bodyPr lIns="0" tIns="0" rIns="0" bIns="0" rtlCol="0" anchor="t">
            <a:spAutoFit/>
          </a:bodyPr>
          <a:lstStyle/>
          <a:p>
            <a:pPr marL="0" lvl="0" indent="0" algn="ctr">
              <a:lnSpc>
                <a:spcPts val="3861"/>
              </a:lnSpc>
              <a:spcBef>
                <a:spcPct val="0"/>
              </a:spcBef>
            </a:pPr>
            <a:r>
              <a:rPr lang="en-US" sz="3786" u="none" strike="noStrike" spc="-71">
                <a:solidFill>
                  <a:srgbClr val="000000"/>
                </a:solidFill>
                <a:latin typeface="Alata"/>
              </a:rPr>
              <a:t>Transformar empresas através da capacitação.</a:t>
            </a:r>
          </a:p>
        </p:txBody>
      </p:sp>
      <p:sp>
        <p:nvSpPr>
          <p:cNvPr id="35" name="TextBox 35"/>
          <p:cNvSpPr txBox="1"/>
          <p:nvPr/>
        </p:nvSpPr>
        <p:spPr>
          <a:xfrm>
            <a:off x="3270588" y="2018932"/>
            <a:ext cx="2204975" cy="373229"/>
          </a:xfrm>
          <a:prstGeom prst="rect">
            <a:avLst/>
          </a:prstGeom>
        </p:spPr>
        <p:txBody>
          <a:bodyPr lIns="0" tIns="0" rIns="0" bIns="0" rtlCol="0" anchor="t">
            <a:spAutoFit/>
          </a:bodyPr>
          <a:lstStyle/>
          <a:p>
            <a:pPr algn="ctr">
              <a:lnSpc>
                <a:spcPts val="2808"/>
              </a:lnSpc>
            </a:pPr>
            <a:r>
              <a:rPr lang="en-US" sz="2726" spc="-109">
                <a:solidFill>
                  <a:srgbClr val="1C1B16"/>
                </a:solidFill>
                <a:latin typeface="Nunito Sans Expanded Bold"/>
              </a:rPr>
              <a:t>MISSÃO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131231">
            <a:off x="12369958" y="2524489"/>
            <a:ext cx="12404953" cy="12854874"/>
          </a:xfrm>
          <a:custGeom>
            <a:avLst/>
            <a:gdLst/>
            <a:ahLst/>
            <a:cxnLst/>
            <a:rect l="l" t="t" r="r" b="b"/>
            <a:pathLst>
              <a:path w="12404953" h="12854874">
                <a:moveTo>
                  <a:pt x="0" y="0"/>
                </a:moveTo>
                <a:lnTo>
                  <a:pt x="12404953" y="0"/>
                </a:lnTo>
                <a:lnTo>
                  <a:pt x="12404953" y="12854874"/>
                </a:lnTo>
                <a:lnTo>
                  <a:pt x="0" y="12854874"/>
                </a:lnTo>
                <a:lnTo>
                  <a:pt x="0" y="0"/>
                </a:lnTo>
                <a:close/>
              </a:path>
            </a:pathLst>
          </a:custGeom>
          <a:blipFill>
            <a:blip r:embed="rId2"/>
            <a:stretch>
              <a:fillRect/>
            </a:stretch>
          </a:blipFill>
        </p:spPr>
      </p:sp>
      <p:sp>
        <p:nvSpPr>
          <p:cNvPr id="3" name="Freeform 3"/>
          <p:cNvSpPr/>
          <p:nvPr/>
        </p:nvSpPr>
        <p:spPr>
          <a:xfrm flipH="1">
            <a:off x="12976329" y="1028700"/>
            <a:ext cx="4282971" cy="404935"/>
          </a:xfrm>
          <a:custGeom>
            <a:avLst/>
            <a:gdLst/>
            <a:ahLst/>
            <a:cxnLst/>
            <a:rect l="l" t="t" r="r" b="b"/>
            <a:pathLst>
              <a:path w="4282971" h="404935">
                <a:moveTo>
                  <a:pt x="4282971" y="0"/>
                </a:moveTo>
                <a:lnTo>
                  <a:pt x="0" y="0"/>
                </a:lnTo>
                <a:lnTo>
                  <a:pt x="0" y="404935"/>
                </a:lnTo>
                <a:lnTo>
                  <a:pt x="4282971" y="404935"/>
                </a:lnTo>
                <a:lnTo>
                  <a:pt x="4282971"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8307330">
            <a:off x="-8981888" y="1424568"/>
            <a:ext cx="15686925" cy="12824061"/>
          </a:xfrm>
          <a:custGeom>
            <a:avLst/>
            <a:gdLst/>
            <a:ahLst/>
            <a:cxnLst/>
            <a:rect l="l" t="t" r="r" b="b"/>
            <a:pathLst>
              <a:path w="15686925" h="12824061">
                <a:moveTo>
                  <a:pt x="0" y="0"/>
                </a:moveTo>
                <a:lnTo>
                  <a:pt x="15686925" y="0"/>
                </a:lnTo>
                <a:lnTo>
                  <a:pt x="15686925" y="12824061"/>
                </a:lnTo>
                <a:lnTo>
                  <a:pt x="0" y="12824061"/>
                </a:lnTo>
                <a:lnTo>
                  <a:pt x="0" y="0"/>
                </a:lnTo>
                <a:close/>
              </a:path>
            </a:pathLst>
          </a:custGeom>
          <a:blipFill>
            <a:blip r:embed="rId5">
              <a:alphaModFix amt="80000"/>
            </a:blip>
            <a:stretch>
              <a:fillRect/>
            </a:stretch>
          </a:blipFill>
        </p:spPr>
      </p:sp>
      <p:sp>
        <p:nvSpPr>
          <p:cNvPr id="5" name="TextBox 5"/>
          <p:cNvSpPr txBox="1"/>
          <p:nvPr/>
        </p:nvSpPr>
        <p:spPr>
          <a:xfrm>
            <a:off x="3717008" y="2461775"/>
            <a:ext cx="8614465" cy="1076325"/>
          </a:xfrm>
          <a:prstGeom prst="rect">
            <a:avLst/>
          </a:prstGeom>
        </p:spPr>
        <p:txBody>
          <a:bodyPr lIns="0" tIns="0" rIns="0" bIns="0" rtlCol="0" anchor="t">
            <a:spAutoFit/>
          </a:bodyPr>
          <a:lstStyle/>
          <a:p>
            <a:pPr>
              <a:lnSpc>
                <a:spcPts val="7650"/>
              </a:lnSpc>
            </a:pPr>
            <a:r>
              <a:rPr lang="en-US" sz="9000">
                <a:solidFill>
                  <a:srgbClr val="D7F9FF"/>
                </a:solidFill>
                <a:latin typeface="Source Sans Pro Bold"/>
              </a:rPr>
              <a:t>Introdução</a:t>
            </a:r>
          </a:p>
        </p:txBody>
      </p:sp>
      <p:sp>
        <p:nvSpPr>
          <p:cNvPr id="6" name="Freeform 6"/>
          <p:cNvSpPr/>
          <p:nvPr/>
        </p:nvSpPr>
        <p:spPr>
          <a:xfrm>
            <a:off x="16898504" y="8951926"/>
            <a:ext cx="913863" cy="877876"/>
          </a:xfrm>
          <a:custGeom>
            <a:avLst/>
            <a:gdLst/>
            <a:ahLst/>
            <a:cxnLst/>
            <a:rect l="l" t="t" r="r" b="b"/>
            <a:pathLst>
              <a:path w="913863" h="877876">
                <a:moveTo>
                  <a:pt x="0" y="0"/>
                </a:moveTo>
                <a:lnTo>
                  <a:pt x="913863" y="0"/>
                </a:lnTo>
                <a:lnTo>
                  <a:pt x="913863" y="877876"/>
                </a:lnTo>
                <a:lnTo>
                  <a:pt x="0" y="877876"/>
                </a:lnTo>
                <a:lnTo>
                  <a:pt x="0" y="0"/>
                </a:lnTo>
                <a:close/>
              </a:path>
            </a:pathLst>
          </a:custGeom>
          <a:blipFill>
            <a:blip r:embed="rId6">
              <a:extLst>
                <a:ext uri="{96DAC541-7B7A-43D3-8B79-37D633B846F1}">
                  <asvg:svgBlip xmlns:asvg="http://schemas.microsoft.com/office/drawing/2016/SVG/main" xmlns="" r:embed="rId7"/>
                </a:ext>
              </a:extLst>
            </a:blip>
            <a:stretch>
              <a:fillRect l="-36140" t="-43153"/>
            </a:stretch>
          </a:blipFill>
        </p:spPr>
      </p:sp>
      <p:sp>
        <p:nvSpPr>
          <p:cNvPr id="7" name="TextBox 7"/>
          <p:cNvSpPr txBox="1"/>
          <p:nvPr/>
        </p:nvSpPr>
        <p:spPr>
          <a:xfrm>
            <a:off x="2567693" y="3888255"/>
            <a:ext cx="9616630" cy="6120765"/>
          </a:xfrm>
          <a:prstGeom prst="rect">
            <a:avLst/>
          </a:prstGeom>
        </p:spPr>
        <p:txBody>
          <a:bodyPr lIns="0" tIns="0" rIns="0" bIns="0" rtlCol="0" anchor="t">
            <a:spAutoFit/>
          </a:bodyPr>
          <a:lstStyle/>
          <a:p>
            <a:pPr algn="ctr">
              <a:lnSpc>
                <a:spcPts val="3359"/>
              </a:lnSpc>
              <a:spcBef>
                <a:spcPct val="0"/>
              </a:spcBef>
            </a:pPr>
            <a:endParaRPr/>
          </a:p>
          <a:p>
            <a:pPr algn="ctr">
              <a:lnSpc>
                <a:spcPts val="3359"/>
              </a:lnSpc>
              <a:spcBef>
                <a:spcPct val="0"/>
              </a:spcBef>
            </a:pPr>
            <a:endParaRPr/>
          </a:p>
          <a:p>
            <a:pPr algn="ctr">
              <a:lnSpc>
                <a:spcPts val="3919"/>
              </a:lnSpc>
              <a:spcBef>
                <a:spcPct val="0"/>
              </a:spcBef>
            </a:pPr>
            <a:r>
              <a:rPr lang="en-US" sz="2799">
                <a:solidFill>
                  <a:srgbClr val="FFFFFF"/>
                </a:solidFill>
                <a:latin typeface="Source Sans Pro Bold"/>
              </a:rPr>
              <a:t>O “Guerreira Empreendedora”  visa abordar essas questões de maneira abrangente. O foco está na capacitação por meio de cursos especializados, visando não apenas preencher as lacunas de conhecimento profissional, mas também oferecer ferramentas práticas para superar os desafios específicos enfrentados por mães empreendedoras. Além disso, o projeto compromete-se a estabelecer uma rede de apoio sólida, incorporando depoimentos inspiradores que sirvam como fonte constante de motivação e fortalecimento</a:t>
            </a:r>
            <a:r>
              <a:rPr lang="en-US" sz="2799">
                <a:solidFill>
                  <a:srgbClr val="ED155D"/>
                </a:solidFill>
                <a:latin typeface="Source Sans Pro Bold"/>
              </a:rPr>
              <a:t>.</a:t>
            </a:r>
          </a:p>
          <a:p>
            <a:pPr algn="ctr">
              <a:lnSpc>
                <a:spcPts val="3359"/>
              </a:lnSpc>
              <a:spcBef>
                <a:spcPct val="0"/>
              </a:spcBef>
            </a:pPr>
            <a:endParaRPr lang="en-US" sz="2799">
              <a:solidFill>
                <a:srgbClr val="ED155D"/>
              </a:solidFill>
              <a:latin typeface="Source Sans Pro Bold"/>
            </a:endParaRPr>
          </a:p>
          <a:p>
            <a:pPr algn="ctr">
              <a:lnSpc>
                <a:spcPts val="3359"/>
              </a:lnSpc>
              <a:spcBef>
                <a:spcPct val="0"/>
              </a:spcBef>
            </a:pPr>
            <a:endParaRPr lang="en-US" sz="2799">
              <a:solidFill>
                <a:srgbClr val="ED155D"/>
              </a:solidFill>
              <a:latin typeface="Source Sans Pro Bold"/>
            </a:endParaRPr>
          </a:p>
        </p:txBody>
      </p:sp>
      <p:sp>
        <p:nvSpPr>
          <p:cNvPr id="8" name="TextBox 8"/>
          <p:cNvSpPr txBox="1"/>
          <p:nvPr/>
        </p:nvSpPr>
        <p:spPr>
          <a:xfrm>
            <a:off x="9558298" y="2294233"/>
            <a:ext cx="8614465" cy="1076325"/>
          </a:xfrm>
          <a:prstGeom prst="rect">
            <a:avLst/>
          </a:prstGeom>
        </p:spPr>
        <p:txBody>
          <a:bodyPr lIns="0" tIns="0" rIns="0" bIns="0" rtlCol="0" anchor="t">
            <a:spAutoFit/>
          </a:bodyPr>
          <a:lstStyle/>
          <a:p>
            <a:pPr>
              <a:lnSpc>
                <a:spcPts val="7650"/>
              </a:lnSpc>
            </a:pPr>
            <a:r>
              <a:rPr lang="en-US" sz="9000">
                <a:solidFill>
                  <a:srgbClr val="FF0066"/>
                </a:solidFill>
                <a:latin typeface="Source Sans Pro Bold"/>
              </a:rPr>
              <a:t>.</a:t>
            </a:r>
          </a:p>
        </p:txBody>
      </p:sp>
      <p:sp>
        <p:nvSpPr>
          <p:cNvPr id="9" name="Freeform 9"/>
          <p:cNvSpPr/>
          <p:nvPr/>
        </p:nvSpPr>
        <p:spPr>
          <a:xfrm>
            <a:off x="210861" y="756811"/>
            <a:ext cx="775551" cy="775551"/>
          </a:xfrm>
          <a:custGeom>
            <a:avLst/>
            <a:gdLst/>
            <a:ahLst/>
            <a:cxnLst/>
            <a:rect l="l" t="t" r="r" b="b"/>
            <a:pathLst>
              <a:path w="775551" h="775551">
                <a:moveTo>
                  <a:pt x="0" y="0"/>
                </a:moveTo>
                <a:lnTo>
                  <a:pt x="775551" y="0"/>
                </a:lnTo>
                <a:lnTo>
                  <a:pt x="775551" y="775551"/>
                </a:lnTo>
                <a:lnTo>
                  <a:pt x="0" y="775551"/>
                </a:lnTo>
                <a:lnTo>
                  <a:pt x="0" y="0"/>
                </a:lnTo>
                <a:close/>
              </a:path>
            </a:pathLst>
          </a:custGeom>
          <a:blipFill>
            <a:blip r:embed="rId8"/>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14950">
            <a:off x="7979872" y="4064636"/>
            <a:ext cx="15222909" cy="12444729"/>
          </a:xfrm>
          <a:custGeom>
            <a:avLst/>
            <a:gdLst/>
            <a:ahLst/>
            <a:cxnLst/>
            <a:rect l="l" t="t" r="r" b="b"/>
            <a:pathLst>
              <a:path w="15222909" h="12444729">
                <a:moveTo>
                  <a:pt x="0" y="0"/>
                </a:moveTo>
                <a:lnTo>
                  <a:pt x="15222910" y="0"/>
                </a:lnTo>
                <a:lnTo>
                  <a:pt x="15222910" y="12444728"/>
                </a:lnTo>
                <a:lnTo>
                  <a:pt x="0" y="12444728"/>
                </a:lnTo>
                <a:lnTo>
                  <a:pt x="0" y="0"/>
                </a:lnTo>
                <a:close/>
              </a:path>
            </a:pathLst>
          </a:custGeom>
          <a:blipFill>
            <a:blip r:embed="rId2">
              <a:alphaModFix amt="80000"/>
            </a:blip>
            <a:stretch>
              <a:fillRect/>
            </a:stretch>
          </a:blipFill>
        </p:spPr>
      </p:sp>
      <p:sp>
        <p:nvSpPr>
          <p:cNvPr id="3" name="Freeform 3"/>
          <p:cNvSpPr/>
          <p:nvPr/>
        </p:nvSpPr>
        <p:spPr>
          <a:xfrm rot="3563448">
            <a:off x="13722012" y="6534862"/>
            <a:ext cx="6482349" cy="7055618"/>
          </a:xfrm>
          <a:custGeom>
            <a:avLst/>
            <a:gdLst/>
            <a:ahLst/>
            <a:cxnLst/>
            <a:rect l="l" t="t" r="r" b="b"/>
            <a:pathLst>
              <a:path w="6482349" h="7055618">
                <a:moveTo>
                  <a:pt x="0" y="0"/>
                </a:moveTo>
                <a:lnTo>
                  <a:pt x="6482349" y="0"/>
                </a:lnTo>
                <a:lnTo>
                  <a:pt x="6482349" y="7055618"/>
                </a:lnTo>
                <a:lnTo>
                  <a:pt x="0" y="7055618"/>
                </a:lnTo>
                <a:lnTo>
                  <a:pt x="0" y="0"/>
                </a:lnTo>
                <a:close/>
              </a:path>
            </a:pathLst>
          </a:custGeom>
          <a:blipFill>
            <a:blip r:embed="rId3"/>
            <a:stretch>
              <a:fillRect/>
            </a:stretch>
          </a:blipFill>
        </p:spPr>
      </p:sp>
      <p:sp>
        <p:nvSpPr>
          <p:cNvPr id="4" name="TextBox 4"/>
          <p:cNvSpPr txBox="1"/>
          <p:nvPr/>
        </p:nvSpPr>
        <p:spPr>
          <a:xfrm>
            <a:off x="1745579" y="1993306"/>
            <a:ext cx="11438562" cy="1127126"/>
          </a:xfrm>
          <a:prstGeom prst="rect">
            <a:avLst/>
          </a:prstGeom>
        </p:spPr>
        <p:txBody>
          <a:bodyPr lIns="0" tIns="0" rIns="0" bIns="0" rtlCol="0" anchor="t">
            <a:spAutoFit/>
          </a:bodyPr>
          <a:lstStyle/>
          <a:p>
            <a:pPr>
              <a:lnSpc>
                <a:spcPts val="8075"/>
              </a:lnSpc>
            </a:pPr>
            <a:r>
              <a:rPr lang="en-US" sz="9500">
                <a:solidFill>
                  <a:srgbClr val="D7F9FF"/>
                </a:solidFill>
                <a:latin typeface="Source Sans Pro Bold"/>
              </a:rPr>
              <a:t>Nossos objetivos</a:t>
            </a:r>
          </a:p>
        </p:txBody>
      </p:sp>
      <p:grpSp>
        <p:nvGrpSpPr>
          <p:cNvPr id="5" name="Group 5"/>
          <p:cNvGrpSpPr/>
          <p:nvPr/>
        </p:nvGrpSpPr>
        <p:grpSpPr>
          <a:xfrm>
            <a:off x="6859123" y="3544631"/>
            <a:ext cx="4761119" cy="1508003"/>
            <a:chOff x="0" y="0"/>
            <a:chExt cx="1253957" cy="397170"/>
          </a:xfrm>
        </p:grpSpPr>
        <p:sp>
          <p:nvSpPr>
            <p:cNvPr id="6" name="Freeform 6"/>
            <p:cNvSpPr/>
            <p:nvPr/>
          </p:nvSpPr>
          <p:spPr>
            <a:xfrm>
              <a:off x="0" y="0"/>
              <a:ext cx="1253957" cy="397170"/>
            </a:xfrm>
            <a:custGeom>
              <a:avLst/>
              <a:gdLst/>
              <a:ahLst/>
              <a:cxnLst/>
              <a:rect l="l" t="t" r="r" b="b"/>
              <a:pathLst>
                <a:path w="1253957" h="397170">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solidFill>
              <a:srgbClr val="121212"/>
            </a:solidFill>
            <a:ln w="9525" cap="rnd">
              <a:solidFill>
                <a:srgbClr val="E7758F"/>
              </a:solidFill>
              <a:prstDash val="solid"/>
              <a:round/>
            </a:ln>
          </p:spPr>
        </p:sp>
        <p:sp>
          <p:nvSpPr>
            <p:cNvPr id="7" name="TextBox 7"/>
            <p:cNvSpPr txBox="1"/>
            <p:nvPr/>
          </p:nvSpPr>
          <p:spPr>
            <a:xfrm>
              <a:off x="0" y="76200"/>
              <a:ext cx="1253957" cy="320970"/>
            </a:xfrm>
            <a:prstGeom prst="rect">
              <a:avLst/>
            </a:prstGeom>
          </p:spPr>
          <p:txBody>
            <a:bodyPr lIns="50800" tIns="50800" rIns="50800" bIns="50800" rtlCol="0" anchor="ctr"/>
            <a:lstStyle/>
            <a:p>
              <a:pPr algn="ctr">
                <a:lnSpc>
                  <a:spcPts val="2024"/>
                </a:lnSpc>
              </a:pPr>
              <a:endParaRPr/>
            </a:p>
          </p:txBody>
        </p:sp>
      </p:grpSp>
      <p:grpSp>
        <p:nvGrpSpPr>
          <p:cNvPr id="8" name="Group 8"/>
          <p:cNvGrpSpPr/>
          <p:nvPr/>
        </p:nvGrpSpPr>
        <p:grpSpPr>
          <a:xfrm>
            <a:off x="1639938" y="3711655"/>
            <a:ext cx="4761119" cy="1508003"/>
            <a:chOff x="0" y="0"/>
            <a:chExt cx="1253957" cy="397170"/>
          </a:xfrm>
        </p:grpSpPr>
        <p:sp>
          <p:nvSpPr>
            <p:cNvPr id="9" name="Freeform 9"/>
            <p:cNvSpPr/>
            <p:nvPr/>
          </p:nvSpPr>
          <p:spPr>
            <a:xfrm>
              <a:off x="0" y="0"/>
              <a:ext cx="1253957" cy="397170"/>
            </a:xfrm>
            <a:custGeom>
              <a:avLst/>
              <a:gdLst/>
              <a:ahLst/>
              <a:cxnLst/>
              <a:rect l="l" t="t" r="r" b="b"/>
              <a:pathLst>
                <a:path w="1253957" h="397170">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10" name="TextBox 10"/>
            <p:cNvSpPr txBox="1"/>
            <p:nvPr/>
          </p:nvSpPr>
          <p:spPr>
            <a:xfrm>
              <a:off x="0" y="76200"/>
              <a:ext cx="1253957" cy="320970"/>
            </a:xfrm>
            <a:prstGeom prst="rect">
              <a:avLst/>
            </a:prstGeom>
          </p:spPr>
          <p:txBody>
            <a:bodyPr lIns="50800" tIns="50800" rIns="50800" bIns="50800" rtlCol="0" anchor="ctr"/>
            <a:lstStyle/>
            <a:p>
              <a:pPr algn="ctr">
                <a:lnSpc>
                  <a:spcPts val="2024"/>
                </a:lnSpc>
              </a:pPr>
              <a:endParaRPr/>
            </a:p>
          </p:txBody>
        </p:sp>
      </p:grpSp>
      <p:grpSp>
        <p:nvGrpSpPr>
          <p:cNvPr id="11" name="Group 11"/>
          <p:cNvGrpSpPr/>
          <p:nvPr/>
        </p:nvGrpSpPr>
        <p:grpSpPr>
          <a:xfrm>
            <a:off x="11781302" y="3711655"/>
            <a:ext cx="4761119" cy="1508003"/>
            <a:chOff x="0" y="0"/>
            <a:chExt cx="1253957" cy="397170"/>
          </a:xfrm>
        </p:grpSpPr>
        <p:sp>
          <p:nvSpPr>
            <p:cNvPr id="12" name="Freeform 12"/>
            <p:cNvSpPr/>
            <p:nvPr/>
          </p:nvSpPr>
          <p:spPr>
            <a:xfrm>
              <a:off x="0" y="0"/>
              <a:ext cx="1253957" cy="397170"/>
            </a:xfrm>
            <a:custGeom>
              <a:avLst/>
              <a:gdLst/>
              <a:ahLst/>
              <a:cxnLst/>
              <a:rect l="l" t="t" r="r" b="b"/>
              <a:pathLst>
                <a:path w="1253957" h="397170">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13" name="TextBox 13"/>
            <p:cNvSpPr txBox="1"/>
            <p:nvPr/>
          </p:nvSpPr>
          <p:spPr>
            <a:xfrm>
              <a:off x="0" y="76200"/>
              <a:ext cx="1253957" cy="320970"/>
            </a:xfrm>
            <a:prstGeom prst="rect">
              <a:avLst/>
            </a:prstGeom>
          </p:spPr>
          <p:txBody>
            <a:bodyPr lIns="50800" tIns="50800" rIns="50800" bIns="50800" rtlCol="0" anchor="ctr"/>
            <a:lstStyle/>
            <a:p>
              <a:pPr algn="ctr">
                <a:lnSpc>
                  <a:spcPts val="2024"/>
                </a:lnSpc>
              </a:pPr>
              <a:endParaRPr/>
            </a:p>
          </p:txBody>
        </p:sp>
      </p:grpSp>
      <p:grpSp>
        <p:nvGrpSpPr>
          <p:cNvPr id="14" name="Group 14"/>
          <p:cNvGrpSpPr/>
          <p:nvPr/>
        </p:nvGrpSpPr>
        <p:grpSpPr>
          <a:xfrm>
            <a:off x="11781302" y="5476833"/>
            <a:ext cx="4761119" cy="1508003"/>
            <a:chOff x="0" y="0"/>
            <a:chExt cx="1253957" cy="397170"/>
          </a:xfrm>
        </p:grpSpPr>
        <p:sp>
          <p:nvSpPr>
            <p:cNvPr id="15" name="Freeform 15"/>
            <p:cNvSpPr/>
            <p:nvPr/>
          </p:nvSpPr>
          <p:spPr>
            <a:xfrm>
              <a:off x="0" y="0"/>
              <a:ext cx="1253957" cy="397170"/>
            </a:xfrm>
            <a:custGeom>
              <a:avLst/>
              <a:gdLst/>
              <a:ahLst/>
              <a:cxnLst/>
              <a:rect l="l" t="t" r="r" b="b"/>
              <a:pathLst>
                <a:path w="1253957" h="397170">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16" name="TextBox 16"/>
            <p:cNvSpPr txBox="1"/>
            <p:nvPr/>
          </p:nvSpPr>
          <p:spPr>
            <a:xfrm>
              <a:off x="0" y="76200"/>
              <a:ext cx="1253957" cy="320970"/>
            </a:xfrm>
            <a:prstGeom prst="rect">
              <a:avLst/>
            </a:prstGeom>
          </p:spPr>
          <p:txBody>
            <a:bodyPr lIns="50800" tIns="50800" rIns="50800" bIns="50800" rtlCol="0" anchor="ctr"/>
            <a:lstStyle/>
            <a:p>
              <a:pPr algn="ctr">
                <a:lnSpc>
                  <a:spcPts val="2024"/>
                </a:lnSpc>
              </a:pPr>
              <a:endParaRPr/>
            </a:p>
          </p:txBody>
        </p:sp>
      </p:grpSp>
      <p:grpSp>
        <p:nvGrpSpPr>
          <p:cNvPr id="17" name="Group 17"/>
          <p:cNvGrpSpPr/>
          <p:nvPr/>
        </p:nvGrpSpPr>
        <p:grpSpPr>
          <a:xfrm>
            <a:off x="1639938" y="5476833"/>
            <a:ext cx="4761119" cy="1508003"/>
            <a:chOff x="0" y="0"/>
            <a:chExt cx="1253957" cy="397170"/>
          </a:xfrm>
        </p:grpSpPr>
        <p:sp>
          <p:nvSpPr>
            <p:cNvPr id="18" name="Freeform 18"/>
            <p:cNvSpPr/>
            <p:nvPr/>
          </p:nvSpPr>
          <p:spPr>
            <a:xfrm>
              <a:off x="0" y="0"/>
              <a:ext cx="1253957" cy="397170"/>
            </a:xfrm>
            <a:custGeom>
              <a:avLst/>
              <a:gdLst/>
              <a:ahLst/>
              <a:cxnLst/>
              <a:rect l="l" t="t" r="r" b="b"/>
              <a:pathLst>
                <a:path w="1253957" h="397170">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19" name="TextBox 19"/>
            <p:cNvSpPr txBox="1"/>
            <p:nvPr/>
          </p:nvSpPr>
          <p:spPr>
            <a:xfrm>
              <a:off x="0" y="76200"/>
              <a:ext cx="1253957" cy="320970"/>
            </a:xfrm>
            <a:prstGeom prst="rect">
              <a:avLst/>
            </a:prstGeom>
          </p:spPr>
          <p:txBody>
            <a:bodyPr lIns="50800" tIns="50800" rIns="50800" bIns="50800" rtlCol="0" anchor="ctr"/>
            <a:lstStyle/>
            <a:p>
              <a:pPr algn="ctr">
                <a:lnSpc>
                  <a:spcPts val="2024"/>
                </a:lnSpc>
              </a:pPr>
              <a:endParaRPr/>
            </a:p>
          </p:txBody>
        </p:sp>
      </p:grpSp>
      <p:grpSp>
        <p:nvGrpSpPr>
          <p:cNvPr id="20" name="Group 20"/>
          <p:cNvGrpSpPr/>
          <p:nvPr/>
        </p:nvGrpSpPr>
        <p:grpSpPr>
          <a:xfrm>
            <a:off x="6763008" y="5476833"/>
            <a:ext cx="4761119" cy="1508003"/>
            <a:chOff x="0" y="0"/>
            <a:chExt cx="1253957" cy="397170"/>
          </a:xfrm>
        </p:grpSpPr>
        <p:sp>
          <p:nvSpPr>
            <p:cNvPr id="21" name="Freeform 21"/>
            <p:cNvSpPr/>
            <p:nvPr/>
          </p:nvSpPr>
          <p:spPr>
            <a:xfrm>
              <a:off x="0" y="0"/>
              <a:ext cx="1253957" cy="397170"/>
            </a:xfrm>
            <a:custGeom>
              <a:avLst/>
              <a:gdLst/>
              <a:ahLst/>
              <a:cxnLst/>
              <a:rect l="l" t="t" r="r" b="b"/>
              <a:pathLst>
                <a:path w="1253957" h="397170">
                  <a:moveTo>
                    <a:pt x="40652" y="0"/>
                  </a:moveTo>
                  <a:lnTo>
                    <a:pt x="1213305" y="0"/>
                  </a:lnTo>
                  <a:cubicBezTo>
                    <a:pt x="1224087" y="0"/>
                    <a:pt x="1234427" y="4283"/>
                    <a:pt x="1242051" y="11907"/>
                  </a:cubicBezTo>
                  <a:cubicBezTo>
                    <a:pt x="1249674" y="19530"/>
                    <a:pt x="1253957" y="29870"/>
                    <a:pt x="1253957" y="40652"/>
                  </a:cubicBezTo>
                  <a:lnTo>
                    <a:pt x="1253957" y="356518"/>
                  </a:lnTo>
                  <a:cubicBezTo>
                    <a:pt x="1253957" y="367299"/>
                    <a:pt x="1249674" y="377639"/>
                    <a:pt x="1242051" y="385263"/>
                  </a:cubicBezTo>
                  <a:cubicBezTo>
                    <a:pt x="1234427" y="392887"/>
                    <a:pt x="1224087" y="397170"/>
                    <a:pt x="1213305" y="397170"/>
                  </a:cubicBezTo>
                  <a:lnTo>
                    <a:pt x="40652" y="397170"/>
                  </a:lnTo>
                  <a:cubicBezTo>
                    <a:pt x="29870" y="397170"/>
                    <a:pt x="19530" y="392887"/>
                    <a:pt x="11907" y="385263"/>
                  </a:cubicBezTo>
                  <a:cubicBezTo>
                    <a:pt x="4283" y="377639"/>
                    <a:pt x="0" y="367299"/>
                    <a:pt x="0" y="356518"/>
                  </a:cubicBezTo>
                  <a:lnTo>
                    <a:pt x="0" y="40652"/>
                  </a:lnTo>
                  <a:cubicBezTo>
                    <a:pt x="0" y="29870"/>
                    <a:pt x="4283" y="19530"/>
                    <a:pt x="11907" y="11907"/>
                  </a:cubicBezTo>
                  <a:cubicBezTo>
                    <a:pt x="19530" y="4283"/>
                    <a:pt x="29870" y="0"/>
                    <a:pt x="40652" y="0"/>
                  </a:cubicBezTo>
                  <a:close/>
                </a:path>
              </a:pathLst>
            </a:custGeom>
            <a:gradFill rotWithShape="1">
              <a:gsLst>
                <a:gs pos="0">
                  <a:srgbClr val="8C52FF">
                    <a:alpha val="15000"/>
                  </a:srgbClr>
                </a:gs>
                <a:gs pos="100000">
                  <a:srgbClr val="000000">
                    <a:alpha val="0"/>
                  </a:srgbClr>
                </a:gs>
              </a:gsLst>
              <a:lin ang="0"/>
            </a:gradFill>
            <a:ln w="9525" cap="rnd">
              <a:solidFill>
                <a:srgbClr val="E7758F"/>
              </a:solidFill>
              <a:prstDash val="solid"/>
              <a:round/>
            </a:ln>
          </p:spPr>
        </p:sp>
        <p:sp>
          <p:nvSpPr>
            <p:cNvPr id="22" name="TextBox 22"/>
            <p:cNvSpPr txBox="1"/>
            <p:nvPr/>
          </p:nvSpPr>
          <p:spPr>
            <a:xfrm>
              <a:off x="0" y="76200"/>
              <a:ext cx="1253957" cy="320970"/>
            </a:xfrm>
            <a:prstGeom prst="rect">
              <a:avLst/>
            </a:prstGeom>
          </p:spPr>
          <p:txBody>
            <a:bodyPr lIns="50800" tIns="50800" rIns="50800" bIns="50800" rtlCol="0" anchor="ctr"/>
            <a:lstStyle/>
            <a:p>
              <a:pPr algn="ctr">
                <a:lnSpc>
                  <a:spcPts val="2024"/>
                </a:lnSpc>
              </a:pPr>
              <a:endParaRPr/>
            </a:p>
          </p:txBody>
        </p:sp>
      </p:grpSp>
      <p:sp>
        <p:nvSpPr>
          <p:cNvPr id="23" name="Freeform 23"/>
          <p:cNvSpPr/>
          <p:nvPr/>
        </p:nvSpPr>
        <p:spPr>
          <a:xfrm>
            <a:off x="2118946" y="4148132"/>
            <a:ext cx="689671" cy="665846"/>
          </a:xfrm>
          <a:custGeom>
            <a:avLst/>
            <a:gdLst/>
            <a:ahLst/>
            <a:cxnLst/>
            <a:rect l="l" t="t" r="r" b="b"/>
            <a:pathLst>
              <a:path w="689671" h="665846">
                <a:moveTo>
                  <a:pt x="0" y="0"/>
                </a:moveTo>
                <a:lnTo>
                  <a:pt x="689671" y="0"/>
                </a:lnTo>
                <a:lnTo>
                  <a:pt x="689671" y="665846"/>
                </a:lnTo>
                <a:lnTo>
                  <a:pt x="0" y="6658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24"/>
          <p:cNvSpPr/>
          <p:nvPr/>
        </p:nvSpPr>
        <p:spPr>
          <a:xfrm>
            <a:off x="7136375" y="4134384"/>
            <a:ext cx="689671" cy="689671"/>
          </a:xfrm>
          <a:custGeom>
            <a:avLst/>
            <a:gdLst/>
            <a:ahLst/>
            <a:cxnLst/>
            <a:rect l="l" t="t" r="r" b="b"/>
            <a:pathLst>
              <a:path w="689671" h="689671">
                <a:moveTo>
                  <a:pt x="0" y="0"/>
                </a:moveTo>
                <a:lnTo>
                  <a:pt x="689671" y="0"/>
                </a:lnTo>
                <a:lnTo>
                  <a:pt x="689671" y="689671"/>
                </a:lnTo>
                <a:lnTo>
                  <a:pt x="0" y="68967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Freeform 25"/>
          <p:cNvSpPr/>
          <p:nvPr/>
        </p:nvSpPr>
        <p:spPr>
          <a:xfrm>
            <a:off x="12154669" y="4120821"/>
            <a:ext cx="689671" cy="689671"/>
          </a:xfrm>
          <a:custGeom>
            <a:avLst/>
            <a:gdLst/>
            <a:ahLst/>
            <a:cxnLst/>
            <a:rect l="l" t="t" r="r" b="b"/>
            <a:pathLst>
              <a:path w="689671" h="689671">
                <a:moveTo>
                  <a:pt x="0" y="0"/>
                </a:moveTo>
                <a:lnTo>
                  <a:pt x="689671" y="0"/>
                </a:lnTo>
                <a:lnTo>
                  <a:pt x="689671" y="689671"/>
                </a:lnTo>
                <a:lnTo>
                  <a:pt x="0" y="68967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6" name="Freeform 26"/>
          <p:cNvSpPr/>
          <p:nvPr/>
        </p:nvSpPr>
        <p:spPr>
          <a:xfrm>
            <a:off x="12162302" y="5905173"/>
            <a:ext cx="682038" cy="796435"/>
          </a:xfrm>
          <a:custGeom>
            <a:avLst/>
            <a:gdLst/>
            <a:ahLst/>
            <a:cxnLst/>
            <a:rect l="l" t="t" r="r" b="b"/>
            <a:pathLst>
              <a:path w="682038" h="796435">
                <a:moveTo>
                  <a:pt x="0" y="0"/>
                </a:moveTo>
                <a:lnTo>
                  <a:pt x="682038" y="0"/>
                </a:lnTo>
                <a:lnTo>
                  <a:pt x="682038" y="796435"/>
                </a:lnTo>
                <a:lnTo>
                  <a:pt x="0" y="796435"/>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7" name="Freeform 27"/>
          <p:cNvSpPr/>
          <p:nvPr/>
        </p:nvSpPr>
        <p:spPr>
          <a:xfrm>
            <a:off x="2075704" y="5924052"/>
            <a:ext cx="776156" cy="617044"/>
          </a:xfrm>
          <a:custGeom>
            <a:avLst/>
            <a:gdLst/>
            <a:ahLst/>
            <a:cxnLst/>
            <a:rect l="l" t="t" r="r" b="b"/>
            <a:pathLst>
              <a:path w="776156" h="617044">
                <a:moveTo>
                  <a:pt x="0" y="0"/>
                </a:moveTo>
                <a:lnTo>
                  <a:pt x="776156" y="0"/>
                </a:lnTo>
                <a:lnTo>
                  <a:pt x="776156" y="617044"/>
                </a:lnTo>
                <a:lnTo>
                  <a:pt x="0" y="617044"/>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8" name="Freeform 28"/>
          <p:cNvSpPr/>
          <p:nvPr/>
        </p:nvSpPr>
        <p:spPr>
          <a:xfrm>
            <a:off x="7147750" y="5897374"/>
            <a:ext cx="666921" cy="666921"/>
          </a:xfrm>
          <a:custGeom>
            <a:avLst/>
            <a:gdLst/>
            <a:ahLst/>
            <a:cxnLst/>
            <a:rect l="l" t="t" r="r" b="b"/>
            <a:pathLst>
              <a:path w="666921" h="666921">
                <a:moveTo>
                  <a:pt x="0" y="0"/>
                </a:moveTo>
                <a:lnTo>
                  <a:pt x="666921" y="0"/>
                </a:lnTo>
                <a:lnTo>
                  <a:pt x="666921" y="666921"/>
                </a:lnTo>
                <a:lnTo>
                  <a:pt x="0" y="666921"/>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9" name="TextBox 29"/>
          <p:cNvSpPr txBox="1"/>
          <p:nvPr/>
        </p:nvSpPr>
        <p:spPr>
          <a:xfrm>
            <a:off x="3051019" y="4023934"/>
            <a:ext cx="3350038" cy="1028700"/>
          </a:xfrm>
          <a:prstGeom prst="rect">
            <a:avLst/>
          </a:prstGeom>
        </p:spPr>
        <p:txBody>
          <a:bodyPr lIns="0" tIns="0" rIns="0" bIns="0" rtlCol="0" anchor="t">
            <a:spAutoFit/>
          </a:bodyPr>
          <a:lstStyle/>
          <a:p>
            <a:pPr marL="0" lvl="1" indent="0" algn="l">
              <a:lnSpc>
                <a:spcPts val="2745"/>
              </a:lnSpc>
              <a:spcBef>
                <a:spcPct val="0"/>
              </a:spcBef>
            </a:pPr>
            <a:r>
              <a:rPr lang="en-US" sz="2288" u="none" strike="noStrike">
                <a:solidFill>
                  <a:srgbClr val="FFFFFF">
                    <a:alpha val="80000"/>
                  </a:srgbClr>
                </a:solidFill>
                <a:latin typeface="Source Sans Pro"/>
              </a:rPr>
              <a:t>Capacitação para diferentes areas do empreendedorismo.</a:t>
            </a:r>
          </a:p>
        </p:txBody>
      </p:sp>
      <p:sp>
        <p:nvSpPr>
          <p:cNvPr id="30" name="TextBox 30"/>
          <p:cNvSpPr txBox="1"/>
          <p:nvPr/>
        </p:nvSpPr>
        <p:spPr>
          <a:xfrm>
            <a:off x="13196765" y="4309705"/>
            <a:ext cx="2872882" cy="342900"/>
          </a:xfrm>
          <a:prstGeom prst="rect">
            <a:avLst/>
          </a:prstGeom>
        </p:spPr>
        <p:txBody>
          <a:bodyPr lIns="0" tIns="0" rIns="0" bIns="0" rtlCol="0" anchor="t">
            <a:spAutoFit/>
          </a:bodyPr>
          <a:lstStyle/>
          <a:p>
            <a:pPr marL="0" lvl="1" indent="0" algn="l">
              <a:lnSpc>
                <a:spcPts val="2745"/>
              </a:lnSpc>
              <a:spcBef>
                <a:spcPct val="0"/>
              </a:spcBef>
            </a:pPr>
            <a:r>
              <a:rPr lang="en-US" sz="2288">
                <a:solidFill>
                  <a:srgbClr val="FFFFFF">
                    <a:alpha val="80000"/>
                  </a:srgbClr>
                </a:solidFill>
                <a:latin typeface="Source Sans Pro"/>
              </a:rPr>
              <a:t>Impacto Social Positivo</a:t>
            </a:r>
          </a:p>
        </p:txBody>
      </p:sp>
      <p:sp>
        <p:nvSpPr>
          <p:cNvPr id="31" name="TextBox 31"/>
          <p:cNvSpPr txBox="1"/>
          <p:nvPr/>
        </p:nvSpPr>
        <p:spPr>
          <a:xfrm>
            <a:off x="13192383" y="5903433"/>
            <a:ext cx="2872882" cy="685800"/>
          </a:xfrm>
          <a:prstGeom prst="rect">
            <a:avLst/>
          </a:prstGeom>
        </p:spPr>
        <p:txBody>
          <a:bodyPr lIns="0" tIns="0" rIns="0" bIns="0" rtlCol="0" anchor="t">
            <a:spAutoFit/>
          </a:bodyPr>
          <a:lstStyle/>
          <a:p>
            <a:pPr marL="0" lvl="1" indent="0" algn="l">
              <a:lnSpc>
                <a:spcPts val="2745"/>
              </a:lnSpc>
              <a:spcBef>
                <a:spcPct val="0"/>
              </a:spcBef>
            </a:pPr>
            <a:r>
              <a:rPr lang="en-US" sz="2288">
                <a:solidFill>
                  <a:srgbClr val="FFFFFF">
                    <a:alpha val="80000"/>
                  </a:srgbClr>
                </a:solidFill>
                <a:latin typeface="Source Sans Pro"/>
              </a:rPr>
              <a:t>Promoção da Inclusão Social e Econômica </a:t>
            </a:r>
          </a:p>
        </p:txBody>
      </p:sp>
      <p:sp>
        <p:nvSpPr>
          <p:cNvPr id="32" name="TextBox 32"/>
          <p:cNvSpPr txBox="1"/>
          <p:nvPr/>
        </p:nvSpPr>
        <p:spPr>
          <a:xfrm>
            <a:off x="8174088" y="4138255"/>
            <a:ext cx="3350038" cy="685800"/>
          </a:xfrm>
          <a:prstGeom prst="rect">
            <a:avLst/>
          </a:prstGeom>
        </p:spPr>
        <p:txBody>
          <a:bodyPr lIns="0" tIns="0" rIns="0" bIns="0" rtlCol="0" anchor="t">
            <a:spAutoFit/>
          </a:bodyPr>
          <a:lstStyle/>
          <a:p>
            <a:pPr marL="0" lvl="1" indent="0" algn="l">
              <a:lnSpc>
                <a:spcPts val="2745"/>
              </a:lnSpc>
              <a:spcBef>
                <a:spcPct val="0"/>
              </a:spcBef>
            </a:pPr>
            <a:r>
              <a:rPr lang="en-US" sz="2288">
                <a:solidFill>
                  <a:srgbClr val="FFFFFF">
                    <a:alpha val="80000"/>
                  </a:srgbClr>
                </a:solidFill>
                <a:latin typeface="Source Sans Pro"/>
              </a:rPr>
              <a:t>Ambiente Prático e Colaborativo.</a:t>
            </a:r>
          </a:p>
        </p:txBody>
      </p:sp>
      <p:sp>
        <p:nvSpPr>
          <p:cNvPr id="33" name="TextBox 33"/>
          <p:cNvSpPr txBox="1"/>
          <p:nvPr/>
        </p:nvSpPr>
        <p:spPr>
          <a:xfrm>
            <a:off x="3156660" y="5897374"/>
            <a:ext cx="2856273" cy="685800"/>
          </a:xfrm>
          <a:prstGeom prst="rect">
            <a:avLst/>
          </a:prstGeom>
        </p:spPr>
        <p:txBody>
          <a:bodyPr lIns="0" tIns="0" rIns="0" bIns="0" rtlCol="0" anchor="t">
            <a:spAutoFit/>
          </a:bodyPr>
          <a:lstStyle/>
          <a:p>
            <a:pPr marL="0" lvl="1" indent="0" algn="l">
              <a:lnSpc>
                <a:spcPts val="2745"/>
              </a:lnSpc>
              <a:spcBef>
                <a:spcPct val="0"/>
              </a:spcBef>
            </a:pPr>
            <a:r>
              <a:rPr lang="en-US" sz="2288">
                <a:solidFill>
                  <a:srgbClr val="FFFFFF">
                    <a:alpha val="80000"/>
                  </a:srgbClr>
                </a:solidFill>
                <a:latin typeface="Source Sans Pro"/>
              </a:rPr>
              <a:t>Flexibilidade para as Mães</a:t>
            </a:r>
          </a:p>
        </p:txBody>
      </p:sp>
      <p:sp>
        <p:nvSpPr>
          <p:cNvPr id="34" name="TextBox 34"/>
          <p:cNvSpPr txBox="1"/>
          <p:nvPr/>
        </p:nvSpPr>
        <p:spPr>
          <a:xfrm>
            <a:off x="8174088" y="5887935"/>
            <a:ext cx="3010487" cy="685800"/>
          </a:xfrm>
          <a:prstGeom prst="rect">
            <a:avLst/>
          </a:prstGeom>
        </p:spPr>
        <p:txBody>
          <a:bodyPr lIns="0" tIns="0" rIns="0" bIns="0" rtlCol="0" anchor="t">
            <a:spAutoFit/>
          </a:bodyPr>
          <a:lstStyle/>
          <a:p>
            <a:pPr marL="0" lvl="1" indent="0" algn="l">
              <a:lnSpc>
                <a:spcPts val="2745"/>
              </a:lnSpc>
              <a:spcBef>
                <a:spcPct val="0"/>
              </a:spcBef>
            </a:pPr>
            <a:r>
              <a:rPr lang="en-US" sz="2288">
                <a:solidFill>
                  <a:srgbClr val="FFFFFF">
                    <a:alpha val="80000"/>
                  </a:srgbClr>
                </a:solidFill>
                <a:latin typeface="Source Sans Pro"/>
              </a:rPr>
              <a:t>Inspirações por Mães  Experientes.</a:t>
            </a:r>
          </a:p>
        </p:txBody>
      </p:sp>
      <p:sp>
        <p:nvSpPr>
          <p:cNvPr id="35" name="TextBox 35"/>
          <p:cNvSpPr txBox="1"/>
          <p:nvPr/>
        </p:nvSpPr>
        <p:spPr>
          <a:xfrm>
            <a:off x="10823140" y="1898728"/>
            <a:ext cx="11438562" cy="1127126"/>
          </a:xfrm>
          <a:prstGeom prst="rect">
            <a:avLst/>
          </a:prstGeom>
        </p:spPr>
        <p:txBody>
          <a:bodyPr lIns="0" tIns="0" rIns="0" bIns="0" rtlCol="0" anchor="t">
            <a:spAutoFit/>
          </a:bodyPr>
          <a:lstStyle/>
          <a:p>
            <a:pPr>
              <a:lnSpc>
                <a:spcPts val="8075"/>
              </a:lnSpc>
            </a:pPr>
            <a:r>
              <a:rPr lang="en-US" sz="9500">
                <a:solidFill>
                  <a:srgbClr val="FF0066"/>
                </a:solidFill>
                <a:latin typeface="Source Sans Pro Bold"/>
              </a:rPr>
              <a:t>.</a:t>
            </a:r>
          </a:p>
        </p:txBody>
      </p:sp>
      <p:sp>
        <p:nvSpPr>
          <p:cNvPr id="36" name="Freeform 36"/>
          <p:cNvSpPr/>
          <p:nvPr/>
        </p:nvSpPr>
        <p:spPr>
          <a:xfrm flipH="1">
            <a:off x="12976329" y="906413"/>
            <a:ext cx="4282971" cy="404935"/>
          </a:xfrm>
          <a:custGeom>
            <a:avLst/>
            <a:gdLst/>
            <a:ahLst/>
            <a:cxnLst/>
            <a:rect l="l" t="t" r="r" b="b"/>
            <a:pathLst>
              <a:path w="4282971" h="404935">
                <a:moveTo>
                  <a:pt x="4282971" y="0"/>
                </a:moveTo>
                <a:lnTo>
                  <a:pt x="0" y="0"/>
                </a:lnTo>
                <a:lnTo>
                  <a:pt x="0" y="404935"/>
                </a:lnTo>
                <a:lnTo>
                  <a:pt x="4282971" y="404935"/>
                </a:lnTo>
                <a:lnTo>
                  <a:pt x="4282971"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37" name="Freeform 37"/>
          <p:cNvSpPr/>
          <p:nvPr/>
        </p:nvSpPr>
        <p:spPr>
          <a:xfrm>
            <a:off x="210861" y="619781"/>
            <a:ext cx="817839" cy="817839"/>
          </a:xfrm>
          <a:custGeom>
            <a:avLst/>
            <a:gdLst/>
            <a:ahLst/>
            <a:cxnLst/>
            <a:rect l="l" t="t" r="r" b="b"/>
            <a:pathLst>
              <a:path w="817839" h="817839">
                <a:moveTo>
                  <a:pt x="0" y="0"/>
                </a:moveTo>
                <a:lnTo>
                  <a:pt x="817839" y="0"/>
                </a:lnTo>
                <a:lnTo>
                  <a:pt x="817839" y="817838"/>
                </a:lnTo>
                <a:lnTo>
                  <a:pt x="0" y="817838"/>
                </a:lnTo>
                <a:lnTo>
                  <a:pt x="0" y="0"/>
                </a:lnTo>
                <a:close/>
              </a:path>
            </a:pathLst>
          </a:custGeom>
          <a:blipFill>
            <a:blip r:embed="rId18"/>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787215" y="5759913"/>
            <a:ext cx="5036389" cy="4784569"/>
          </a:xfrm>
          <a:custGeom>
            <a:avLst/>
            <a:gdLst/>
            <a:ahLst/>
            <a:cxnLst/>
            <a:rect l="l" t="t" r="r" b="b"/>
            <a:pathLst>
              <a:path w="5036389" h="4784569">
                <a:moveTo>
                  <a:pt x="0" y="0"/>
                </a:moveTo>
                <a:lnTo>
                  <a:pt x="5036389" y="0"/>
                </a:lnTo>
                <a:lnTo>
                  <a:pt x="5036389" y="4784569"/>
                </a:lnTo>
                <a:lnTo>
                  <a:pt x="0" y="47845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548577" y="-1863830"/>
            <a:ext cx="5036389" cy="4784569"/>
          </a:xfrm>
          <a:custGeom>
            <a:avLst/>
            <a:gdLst/>
            <a:ahLst/>
            <a:cxnLst/>
            <a:rect l="l" t="t" r="r" b="b"/>
            <a:pathLst>
              <a:path w="5036389" h="4784569">
                <a:moveTo>
                  <a:pt x="0" y="0"/>
                </a:moveTo>
                <a:lnTo>
                  <a:pt x="5036389" y="0"/>
                </a:lnTo>
                <a:lnTo>
                  <a:pt x="5036389" y="4784569"/>
                </a:lnTo>
                <a:lnTo>
                  <a:pt x="0" y="47845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1398046">
            <a:off x="-12049233" y="5064217"/>
            <a:ext cx="18742457" cy="13971688"/>
          </a:xfrm>
          <a:custGeom>
            <a:avLst/>
            <a:gdLst/>
            <a:ahLst/>
            <a:cxnLst/>
            <a:rect l="l" t="t" r="r" b="b"/>
            <a:pathLst>
              <a:path w="18742457" h="13971688">
                <a:moveTo>
                  <a:pt x="0" y="0"/>
                </a:moveTo>
                <a:lnTo>
                  <a:pt x="18742457" y="0"/>
                </a:lnTo>
                <a:lnTo>
                  <a:pt x="18742457" y="13971687"/>
                </a:lnTo>
                <a:lnTo>
                  <a:pt x="0" y="13971687"/>
                </a:lnTo>
                <a:lnTo>
                  <a:pt x="0" y="0"/>
                </a:lnTo>
                <a:close/>
              </a:path>
            </a:pathLst>
          </a:custGeom>
          <a:blipFill>
            <a:blip r:embed="rId4">
              <a:alphaModFix amt="44999"/>
            </a:blip>
            <a:stretch>
              <a:fillRect t="-9664"/>
            </a:stretch>
          </a:blipFill>
        </p:spPr>
      </p:sp>
      <p:grpSp>
        <p:nvGrpSpPr>
          <p:cNvPr id="5" name="Group 5"/>
          <p:cNvGrpSpPr/>
          <p:nvPr/>
        </p:nvGrpSpPr>
        <p:grpSpPr>
          <a:xfrm>
            <a:off x="1948585" y="2901689"/>
            <a:ext cx="7005435" cy="4864622"/>
            <a:chOff x="0" y="0"/>
            <a:chExt cx="1845053" cy="1281217"/>
          </a:xfrm>
        </p:grpSpPr>
        <p:sp>
          <p:nvSpPr>
            <p:cNvPr id="6" name="Freeform 6"/>
            <p:cNvSpPr/>
            <p:nvPr/>
          </p:nvSpPr>
          <p:spPr>
            <a:xfrm>
              <a:off x="0" y="0"/>
              <a:ext cx="1845053" cy="1281217"/>
            </a:xfrm>
            <a:custGeom>
              <a:avLst/>
              <a:gdLst/>
              <a:ahLst/>
              <a:cxnLst/>
              <a:rect l="l" t="t" r="r" b="b"/>
              <a:pathLst>
                <a:path w="1845053" h="1281217">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id="7" name="TextBox 7"/>
            <p:cNvSpPr txBox="1"/>
            <p:nvPr/>
          </p:nvSpPr>
          <p:spPr>
            <a:xfrm>
              <a:off x="0" y="-38100"/>
              <a:ext cx="1845053" cy="1319317"/>
            </a:xfrm>
            <a:prstGeom prst="rect">
              <a:avLst/>
            </a:prstGeom>
          </p:spPr>
          <p:txBody>
            <a:bodyPr lIns="50800" tIns="50800" rIns="50800" bIns="50800" rtlCol="0" anchor="ctr"/>
            <a:lstStyle/>
            <a:p>
              <a:pPr algn="ctr">
                <a:lnSpc>
                  <a:spcPts val="1959"/>
                </a:lnSpc>
              </a:pPr>
              <a:endParaRPr/>
            </a:p>
          </p:txBody>
        </p:sp>
      </p:grpSp>
      <p:sp>
        <p:nvSpPr>
          <p:cNvPr id="8" name="TextBox 8"/>
          <p:cNvSpPr txBox="1"/>
          <p:nvPr/>
        </p:nvSpPr>
        <p:spPr>
          <a:xfrm>
            <a:off x="10340794" y="3463772"/>
            <a:ext cx="5437200" cy="422275"/>
          </a:xfrm>
          <a:prstGeom prst="rect">
            <a:avLst/>
          </a:prstGeom>
        </p:spPr>
        <p:txBody>
          <a:bodyPr lIns="0" tIns="0" rIns="0" bIns="0" rtlCol="0" anchor="t">
            <a:spAutoFit/>
          </a:bodyPr>
          <a:lstStyle/>
          <a:p>
            <a:pPr>
              <a:lnSpc>
                <a:spcPts val="3499"/>
              </a:lnSpc>
            </a:pPr>
            <a:r>
              <a:rPr lang="en-US" sz="2499">
                <a:solidFill>
                  <a:srgbClr val="FCFFFF"/>
                </a:solidFill>
                <a:latin typeface="Source Sans Pro Bold"/>
              </a:rPr>
              <a:t>Projetos Práticos e Colaborativos:</a:t>
            </a:r>
          </a:p>
        </p:txBody>
      </p:sp>
      <p:grpSp>
        <p:nvGrpSpPr>
          <p:cNvPr id="9" name="Group 9"/>
          <p:cNvGrpSpPr/>
          <p:nvPr/>
        </p:nvGrpSpPr>
        <p:grpSpPr>
          <a:xfrm>
            <a:off x="-5437850" y="2901689"/>
            <a:ext cx="7005435" cy="4864622"/>
            <a:chOff x="0" y="0"/>
            <a:chExt cx="1845053" cy="1281217"/>
          </a:xfrm>
        </p:grpSpPr>
        <p:sp>
          <p:nvSpPr>
            <p:cNvPr id="10" name="Freeform 10"/>
            <p:cNvSpPr/>
            <p:nvPr/>
          </p:nvSpPr>
          <p:spPr>
            <a:xfrm>
              <a:off x="0" y="0"/>
              <a:ext cx="1845053" cy="1281217"/>
            </a:xfrm>
            <a:custGeom>
              <a:avLst/>
              <a:gdLst/>
              <a:ahLst/>
              <a:cxnLst/>
              <a:rect l="l" t="t" r="r" b="b"/>
              <a:pathLst>
                <a:path w="1845053" h="1281217">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id="11" name="TextBox 11"/>
            <p:cNvSpPr txBox="1"/>
            <p:nvPr/>
          </p:nvSpPr>
          <p:spPr>
            <a:xfrm>
              <a:off x="0" y="-38100"/>
              <a:ext cx="1845053" cy="1319317"/>
            </a:xfrm>
            <a:prstGeom prst="rect">
              <a:avLst/>
            </a:prstGeom>
          </p:spPr>
          <p:txBody>
            <a:bodyPr lIns="50800" tIns="50800" rIns="50800" bIns="50800" rtlCol="0" anchor="ctr"/>
            <a:lstStyle/>
            <a:p>
              <a:pPr algn="ctr">
                <a:lnSpc>
                  <a:spcPts val="1959"/>
                </a:lnSpc>
              </a:pPr>
              <a:endParaRPr/>
            </a:p>
          </p:txBody>
        </p:sp>
      </p:grpSp>
      <p:sp>
        <p:nvSpPr>
          <p:cNvPr id="12" name="TextBox 12"/>
          <p:cNvSpPr txBox="1"/>
          <p:nvPr/>
        </p:nvSpPr>
        <p:spPr>
          <a:xfrm>
            <a:off x="3082949" y="1504836"/>
            <a:ext cx="7663522" cy="422275"/>
          </a:xfrm>
          <a:prstGeom prst="rect">
            <a:avLst/>
          </a:prstGeom>
        </p:spPr>
        <p:txBody>
          <a:bodyPr lIns="0" tIns="0" rIns="0" bIns="0" rtlCol="0" anchor="t">
            <a:spAutoFit/>
          </a:bodyPr>
          <a:lstStyle/>
          <a:p>
            <a:pPr>
              <a:lnSpc>
                <a:spcPts val="3499"/>
              </a:lnSpc>
            </a:pPr>
            <a:r>
              <a:rPr lang="en-US" sz="2499" spc="312">
                <a:solidFill>
                  <a:srgbClr val="FCFFFF"/>
                </a:solidFill>
                <a:latin typeface="Source Sans Pro"/>
              </a:rPr>
              <a:t>GUERREIRAS EMPREENDEDORAS</a:t>
            </a:r>
          </a:p>
        </p:txBody>
      </p:sp>
      <p:sp>
        <p:nvSpPr>
          <p:cNvPr id="13" name="TextBox 13"/>
          <p:cNvSpPr txBox="1"/>
          <p:nvPr/>
        </p:nvSpPr>
        <p:spPr>
          <a:xfrm>
            <a:off x="9882539" y="4480750"/>
            <a:ext cx="6531166" cy="1637685"/>
          </a:xfrm>
          <a:prstGeom prst="rect">
            <a:avLst/>
          </a:prstGeom>
        </p:spPr>
        <p:txBody>
          <a:bodyPr lIns="0" tIns="0" rIns="0" bIns="0" rtlCol="0" anchor="t">
            <a:spAutoFit/>
          </a:bodyPr>
          <a:lstStyle/>
          <a:p>
            <a:pPr>
              <a:lnSpc>
                <a:spcPts val="2566"/>
              </a:lnSpc>
            </a:pPr>
            <a:r>
              <a:rPr lang="en-US" sz="2566">
                <a:solidFill>
                  <a:srgbClr val="FCFFFF"/>
                </a:solidFill>
                <a:latin typeface="Source Sans Pro Bold"/>
              </a:rPr>
              <a:t>Facilitação da criação e execução de projetos práticos, estimulando a aplicação efetiva das habilidades adquiridas em um ambiente colaborativo, contribuindo para a construção de uma base sólida de conhecimento</a:t>
            </a:r>
          </a:p>
        </p:txBody>
      </p:sp>
      <p:grpSp>
        <p:nvGrpSpPr>
          <p:cNvPr id="14" name="Group 14"/>
          <p:cNvGrpSpPr/>
          <p:nvPr/>
        </p:nvGrpSpPr>
        <p:grpSpPr>
          <a:xfrm>
            <a:off x="9556677" y="2920739"/>
            <a:ext cx="7005435" cy="4864622"/>
            <a:chOff x="0" y="0"/>
            <a:chExt cx="1845053" cy="1281217"/>
          </a:xfrm>
        </p:grpSpPr>
        <p:sp>
          <p:nvSpPr>
            <p:cNvPr id="15" name="Freeform 15"/>
            <p:cNvSpPr/>
            <p:nvPr/>
          </p:nvSpPr>
          <p:spPr>
            <a:xfrm>
              <a:off x="0" y="0"/>
              <a:ext cx="1845053" cy="1281217"/>
            </a:xfrm>
            <a:custGeom>
              <a:avLst/>
              <a:gdLst/>
              <a:ahLst/>
              <a:cxnLst/>
              <a:rect l="l" t="t" r="r" b="b"/>
              <a:pathLst>
                <a:path w="1845053" h="1281217">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id="16" name="TextBox 16"/>
            <p:cNvSpPr txBox="1"/>
            <p:nvPr/>
          </p:nvSpPr>
          <p:spPr>
            <a:xfrm>
              <a:off x="0" y="-38100"/>
              <a:ext cx="1845053" cy="1319317"/>
            </a:xfrm>
            <a:prstGeom prst="rect">
              <a:avLst/>
            </a:prstGeom>
          </p:spPr>
          <p:txBody>
            <a:bodyPr lIns="50800" tIns="50800" rIns="50800" bIns="50800" rtlCol="0" anchor="ctr"/>
            <a:lstStyle/>
            <a:p>
              <a:pPr algn="ctr">
                <a:lnSpc>
                  <a:spcPts val="1959"/>
                </a:lnSpc>
              </a:pPr>
              <a:r>
                <a:rPr lang="en-US" sz="1399">
                  <a:solidFill>
                    <a:srgbClr val="000000"/>
                  </a:solidFill>
                  <a:latin typeface="Ubuntu"/>
                </a:rPr>
                <a:t>.</a:t>
              </a:r>
            </a:p>
          </p:txBody>
        </p:sp>
      </p:grpSp>
      <p:grpSp>
        <p:nvGrpSpPr>
          <p:cNvPr id="17" name="Group 17"/>
          <p:cNvGrpSpPr/>
          <p:nvPr/>
        </p:nvGrpSpPr>
        <p:grpSpPr>
          <a:xfrm>
            <a:off x="16943112" y="2920739"/>
            <a:ext cx="4847606" cy="4864622"/>
            <a:chOff x="0" y="0"/>
            <a:chExt cx="1276736" cy="1281217"/>
          </a:xfrm>
        </p:grpSpPr>
        <p:sp>
          <p:nvSpPr>
            <p:cNvPr id="18" name="Freeform 18"/>
            <p:cNvSpPr/>
            <p:nvPr/>
          </p:nvSpPr>
          <p:spPr>
            <a:xfrm>
              <a:off x="0" y="0"/>
              <a:ext cx="1276736" cy="1281217"/>
            </a:xfrm>
            <a:custGeom>
              <a:avLst/>
              <a:gdLst/>
              <a:ahLst/>
              <a:cxnLst/>
              <a:rect l="l" t="t" r="r" b="b"/>
              <a:pathLst>
                <a:path w="1276736" h="1281217">
                  <a:moveTo>
                    <a:pt x="81450" y="0"/>
                  </a:moveTo>
                  <a:lnTo>
                    <a:pt x="1195286" y="0"/>
                  </a:lnTo>
                  <a:cubicBezTo>
                    <a:pt x="1240269" y="0"/>
                    <a:pt x="1276736" y="36466"/>
                    <a:pt x="1276736" y="81450"/>
                  </a:cubicBezTo>
                  <a:lnTo>
                    <a:pt x="1276736" y="1199767"/>
                  </a:lnTo>
                  <a:cubicBezTo>
                    <a:pt x="1276736" y="1221369"/>
                    <a:pt x="1268154" y="1242086"/>
                    <a:pt x="1252879" y="1257361"/>
                  </a:cubicBezTo>
                  <a:cubicBezTo>
                    <a:pt x="1237605" y="1272636"/>
                    <a:pt x="1216887" y="1281217"/>
                    <a:pt x="1195286" y="1281217"/>
                  </a:cubicBezTo>
                  <a:lnTo>
                    <a:pt x="81450" y="1281217"/>
                  </a:lnTo>
                  <a:cubicBezTo>
                    <a:pt x="36466" y="1281217"/>
                    <a:pt x="0" y="1244751"/>
                    <a:pt x="0" y="1199767"/>
                  </a:cubicBezTo>
                  <a:lnTo>
                    <a:pt x="0" y="81450"/>
                  </a:lnTo>
                  <a:cubicBezTo>
                    <a:pt x="0" y="36466"/>
                    <a:pt x="36466" y="0"/>
                    <a:pt x="81450" y="0"/>
                  </a:cubicBezTo>
                  <a:close/>
                </a:path>
              </a:pathLst>
            </a:custGeom>
            <a:solidFill>
              <a:srgbClr val="000000">
                <a:alpha val="0"/>
              </a:srgbClr>
            </a:solidFill>
            <a:ln w="19050" cap="rnd">
              <a:solidFill>
                <a:srgbClr val="FF0066"/>
              </a:solidFill>
              <a:prstDash val="solid"/>
              <a:round/>
            </a:ln>
          </p:spPr>
        </p:sp>
        <p:sp>
          <p:nvSpPr>
            <p:cNvPr id="19" name="TextBox 19"/>
            <p:cNvSpPr txBox="1"/>
            <p:nvPr/>
          </p:nvSpPr>
          <p:spPr>
            <a:xfrm>
              <a:off x="0" y="-38100"/>
              <a:ext cx="1276736" cy="1319317"/>
            </a:xfrm>
            <a:prstGeom prst="rect">
              <a:avLst/>
            </a:prstGeom>
          </p:spPr>
          <p:txBody>
            <a:bodyPr lIns="50800" tIns="50800" rIns="50800" bIns="50800" rtlCol="0" anchor="ctr"/>
            <a:lstStyle/>
            <a:p>
              <a:pPr algn="ctr">
                <a:lnSpc>
                  <a:spcPts val="1959"/>
                </a:lnSpc>
              </a:pPr>
              <a:endParaRPr/>
            </a:p>
          </p:txBody>
        </p:sp>
      </p:grpSp>
      <p:sp>
        <p:nvSpPr>
          <p:cNvPr id="20" name="Freeform 20"/>
          <p:cNvSpPr/>
          <p:nvPr/>
        </p:nvSpPr>
        <p:spPr>
          <a:xfrm>
            <a:off x="14795011" y="-3806000"/>
            <a:ext cx="6501384" cy="8229600"/>
          </a:xfrm>
          <a:custGeom>
            <a:avLst/>
            <a:gdLst/>
            <a:ahLst/>
            <a:cxnLst/>
            <a:rect l="l" t="t" r="r" b="b"/>
            <a:pathLst>
              <a:path w="6501384" h="8229600">
                <a:moveTo>
                  <a:pt x="0" y="0"/>
                </a:moveTo>
                <a:lnTo>
                  <a:pt x="6501384" y="0"/>
                </a:lnTo>
                <a:lnTo>
                  <a:pt x="6501384" y="8229600"/>
                </a:lnTo>
                <a:lnTo>
                  <a:pt x="0" y="8229600"/>
                </a:lnTo>
                <a:lnTo>
                  <a:pt x="0" y="0"/>
                </a:lnTo>
                <a:close/>
              </a:path>
            </a:pathLst>
          </a:custGeom>
          <a:blipFill>
            <a:blip r:embed="rId5"/>
            <a:stretch>
              <a:fillRect/>
            </a:stretch>
          </a:blipFill>
        </p:spPr>
      </p:sp>
      <p:sp>
        <p:nvSpPr>
          <p:cNvPr id="21" name="TextBox 21"/>
          <p:cNvSpPr txBox="1"/>
          <p:nvPr/>
        </p:nvSpPr>
        <p:spPr>
          <a:xfrm>
            <a:off x="2145358" y="3463772"/>
            <a:ext cx="5721814" cy="422275"/>
          </a:xfrm>
          <a:prstGeom prst="rect">
            <a:avLst/>
          </a:prstGeom>
        </p:spPr>
        <p:txBody>
          <a:bodyPr lIns="0" tIns="0" rIns="0" bIns="0" rtlCol="0" anchor="t">
            <a:spAutoFit/>
          </a:bodyPr>
          <a:lstStyle/>
          <a:p>
            <a:pPr>
              <a:lnSpc>
                <a:spcPts val="3499"/>
              </a:lnSpc>
            </a:pPr>
            <a:r>
              <a:rPr lang="en-US" sz="2499">
                <a:solidFill>
                  <a:srgbClr val="FF0066"/>
                </a:solidFill>
                <a:latin typeface="Source Sans Pro Bold"/>
              </a:rPr>
              <a:t>Realização de cursos de treinamento</a:t>
            </a:r>
          </a:p>
        </p:txBody>
      </p:sp>
      <p:sp>
        <p:nvSpPr>
          <p:cNvPr id="22" name="TextBox 22"/>
          <p:cNvSpPr txBox="1"/>
          <p:nvPr/>
        </p:nvSpPr>
        <p:spPr>
          <a:xfrm>
            <a:off x="2145358" y="4774087"/>
            <a:ext cx="6531166" cy="985826"/>
          </a:xfrm>
          <a:prstGeom prst="rect">
            <a:avLst/>
          </a:prstGeom>
        </p:spPr>
        <p:txBody>
          <a:bodyPr lIns="0" tIns="0" rIns="0" bIns="0" rtlCol="0" anchor="t">
            <a:spAutoFit/>
          </a:bodyPr>
          <a:lstStyle/>
          <a:p>
            <a:pPr>
              <a:lnSpc>
                <a:spcPts val="2566"/>
              </a:lnSpc>
            </a:pPr>
            <a:r>
              <a:rPr lang="en-US" sz="2566">
                <a:solidFill>
                  <a:srgbClr val="FFFFFF"/>
                </a:solidFill>
                <a:latin typeface="Source Sans Pro Bold"/>
              </a:rPr>
              <a:t>Implementação de cursos abrangentes visando o desenvolvimento e aprimoramento contínuo das habilidades das mães.     </a:t>
            </a:r>
          </a:p>
        </p:txBody>
      </p:sp>
      <p:sp>
        <p:nvSpPr>
          <p:cNvPr id="23" name="Freeform 23"/>
          <p:cNvSpPr/>
          <p:nvPr/>
        </p:nvSpPr>
        <p:spPr>
          <a:xfrm flipH="1">
            <a:off x="12976329" y="1028700"/>
            <a:ext cx="4282971" cy="404935"/>
          </a:xfrm>
          <a:custGeom>
            <a:avLst/>
            <a:gdLst/>
            <a:ahLst/>
            <a:cxnLst/>
            <a:rect l="l" t="t" r="r" b="b"/>
            <a:pathLst>
              <a:path w="4282971" h="404935">
                <a:moveTo>
                  <a:pt x="4282971" y="0"/>
                </a:moveTo>
                <a:lnTo>
                  <a:pt x="0" y="0"/>
                </a:lnTo>
                <a:lnTo>
                  <a:pt x="0" y="404935"/>
                </a:lnTo>
                <a:lnTo>
                  <a:pt x="4282971" y="404935"/>
                </a:lnTo>
                <a:lnTo>
                  <a:pt x="428297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4" name="Freeform 24"/>
          <p:cNvSpPr/>
          <p:nvPr/>
        </p:nvSpPr>
        <p:spPr>
          <a:xfrm>
            <a:off x="506862" y="921947"/>
            <a:ext cx="817839" cy="817839"/>
          </a:xfrm>
          <a:custGeom>
            <a:avLst/>
            <a:gdLst/>
            <a:ahLst/>
            <a:cxnLst/>
            <a:rect l="l" t="t" r="r" b="b"/>
            <a:pathLst>
              <a:path w="817839" h="817839">
                <a:moveTo>
                  <a:pt x="0" y="0"/>
                </a:moveTo>
                <a:lnTo>
                  <a:pt x="817839" y="0"/>
                </a:lnTo>
                <a:lnTo>
                  <a:pt x="817839" y="817839"/>
                </a:lnTo>
                <a:lnTo>
                  <a:pt x="0" y="817839"/>
                </a:lnTo>
                <a:lnTo>
                  <a:pt x="0" y="0"/>
                </a:lnTo>
                <a:close/>
              </a:path>
            </a:pathLst>
          </a:custGeom>
          <a:blipFill>
            <a:blip r:embed="rId8"/>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787215" y="5759913"/>
            <a:ext cx="5036389" cy="4784569"/>
          </a:xfrm>
          <a:custGeom>
            <a:avLst/>
            <a:gdLst/>
            <a:ahLst/>
            <a:cxnLst/>
            <a:rect l="l" t="t" r="r" b="b"/>
            <a:pathLst>
              <a:path w="5036389" h="4784569">
                <a:moveTo>
                  <a:pt x="0" y="0"/>
                </a:moveTo>
                <a:lnTo>
                  <a:pt x="5036389" y="0"/>
                </a:lnTo>
                <a:lnTo>
                  <a:pt x="5036389" y="4784569"/>
                </a:lnTo>
                <a:lnTo>
                  <a:pt x="0" y="47845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548577" y="-1863830"/>
            <a:ext cx="5036389" cy="4784569"/>
          </a:xfrm>
          <a:custGeom>
            <a:avLst/>
            <a:gdLst/>
            <a:ahLst/>
            <a:cxnLst/>
            <a:rect l="l" t="t" r="r" b="b"/>
            <a:pathLst>
              <a:path w="5036389" h="4784569">
                <a:moveTo>
                  <a:pt x="0" y="0"/>
                </a:moveTo>
                <a:lnTo>
                  <a:pt x="5036389" y="0"/>
                </a:lnTo>
                <a:lnTo>
                  <a:pt x="5036389" y="4784569"/>
                </a:lnTo>
                <a:lnTo>
                  <a:pt x="0" y="47845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1398046">
            <a:off x="-14055730" y="2382390"/>
            <a:ext cx="22435148" cy="16724428"/>
          </a:xfrm>
          <a:custGeom>
            <a:avLst/>
            <a:gdLst/>
            <a:ahLst/>
            <a:cxnLst/>
            <a:rect l="l" t="t" r="r" b="b"/>
            <a:pathLst>
              <a:path w="22435148" h="16724428">
                <a:moveTo>
                  <a:pt x="0" y="0"/>
                </a:moveTo>
                <a:lnTo>
                  <a:pt x="22435148" y="0"/>
                </a:lnTo>
                <a:lnTo>
                  <a:pt x="22435148" y="16724428"/>
                </a:lnTo>
                <a:lnTo>
                  <a:pt x="0" y="16724428"/>
                </a:lnTo>
                <a:lnTo>
                  <a:pt x="0" y="0"/>
                </a:lnTo>
                <a:close/>
              </a:path>
            </a:pathLst>
          </a:custGeom>
          <a:blipFill>
            <a:blip r:embed="rId4">
              <a:alphaModFix amt="44999"/>
            </a:blip>
            <a:stretch>
              <a:fillRect t="-9664"/>
            </a:stretch>
          </a:blipFill>
        </p:spPr>
      </p:sp>
      <p:grpSp>
        <p:nvGrpSpPr>
          <p:cNvPr id="5" name="Group 5"/>
          <p:cNvGrpSpPr/>
          <p:nvPr/>
        </p:nvGrpSpPr>
        <p:grpSpPr>
          <a:xfrm>
            <a:off x="1948585" y="2901689"/>
            <a:ext cx="7005435" cy="4864622"/>
            <a:chOff x="0" y="0"/>
            <a:chExt cx="1845053" cy="1281217"/>
          </a:xfrm>
        </p:grpSpPr>
        <p:sp>
          <p:nvSpPr>
            <p:cNvPr id="6" name="Freeform 6"/>
            <p:cNvSpPr/>
            <p:nvPr/>
          </p:nvSpPr>
          <p:spPr>
            <a:xfrm>
              <a:off x="0" y="0"/>
              <a:ext cx="1845053" cy="1281217"/>
            </a:xfrm>
            <a:custGeom>
              <a:avLst/>
              <a:gdLst/>
              <a:ahLst/>
              <a:cxnLst/>
              <a:rect l="l" t="t" r="r" b="b"/>
              <a:pathLst>
                <a:path w="1845053" h="1281217">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id="7" name="TextBox 7"/>
            <p:cNvSpPr txBox="1"/>
            <p:nvPr/>
          </p:nvSpPr>
          <p:spPr>
            <a:xfrm>
              <a:off x="0" y="-38100"/>
              <a:ext cx="1845053" cy="1319317"/>
            </a:xfrm>
            <a:prstGeom prst="rect">
              <a:avLst/>
            </a:prstGeom>
          </p:spPr>
          <p:txBody>
            <a:bodyPr lIns="50800" tIns="50800" rIns="50800" bIns="50800" rtlCol="0" anchor="ctr"/>
            <a:lstStyle/>
            <a:p>
              <a:pPr algn="ctr">
                <a:lnSpc>
                  <a:spcPts val="1959"/>
                </a:lnSpc>
              </a:pPr>
              <a:endParaRPr/>
            </a:p>
          </p:txBody>
        </p:sp>
      </p:grpSp>
      <p:sp>
        <p:nvSpPr>
          <p:cNvPr id="8" name="TextBox 8"/>
          <p:cNvSpPr txBox="1"/>
          <p:nvPr/>
        </p:nvSpPr>
        <p:spPr>
          <a:xfrm>
            <a:off x="9850935" y="3125025"/>
            <a:ext cx="4947341" cy="860425"/>
          </a:xfrm>
          <a:prstGeom prst="rect">
            <a:avLst/>
          </a:prstGeom>
        </p:spPr>
        <p:txBody>
          <a:bodyPr lIns="0" tIns="0" rIns="0" bIns="0" rtlCol="0" anchor="t">
            <a:spAutoFit/>
          </a:bodyPr>
          <a:lstStyle/>
          <a:p>
            <a:pPr>
              <a:lnSpc>
                <a:spcPts val="3499"/>
              </a:lnSpc>
            </a:pPr>
            <a:r>
              <a:rPr lang="en-US" sz="2499">
                <a:solidFill>
                  <a:srgbClr val="FFFFFF"/>
                </a:solidFill>
                <a:latin typeface="Source Sans Pro Bold"/>
              </a:rPr>
              <a:t>Desenvolvimento de Portfólios e Projetos Pessoais e em Grupo:</a:t>
            </a:r>
          </a:p>
        </p:txBody>
      </p:sp>
      <p:grpSp>
        <p:nvGrpSpPr>
          <p:cNvPr id="9" name="Group 9"/>
          <p:cNvGrpSpPr/>
          <p:nvPr/>
        </p:nvGrpSpPr>
        <p:grpSpPr>
          <a:xfrm>
            <a:off x="-5437850" y="2901689"/>
            <a:ext cx="7005435" cy="4864622"/>
            <a:chOff x="0" y="0"/>
            <a:chExt cx="1845053" cy="1281217"/>
          </a:xfrm>
        </p:grpSpPr>
        <p:sp>
          <p:nvSpPr>
            <p:cNvPr id="10" name="Freeform 10"/>
            <p:cNvSpPr/>
            <p:nvPr/>
          </p:nvSpPr>
          <p:spPr>
            <a:xfrm>
              <a:off x="0" y="0"/>
              <a:ext cx="1845053" cy="1281217"/>
            </a:xfrm>
            <a:custGeom>
              <a:avLst/>
              <a:gdLst/>
              <a:ahLst/>
              <a:cxnLst/>
              <a:rect l="l" t="t" r="r" b="b"/>
              <a:pathLst>
                <a:path w="1845053" h="1281217">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id="11" name="TextBox 11"/>
            <p:cNvSpPr txBox="1"/>
            <p:nvPr/>
          </p:nvSpPr>
          <p:spPr>
            <a:xfrm>
              <a:off x="0" y="-38100"/>
              <a:ext cx="1845053" cy="1319317"/>
            </a:xfrm>
            <a:prstGeom prst="rect">
              <a:avLst/>
            </a:prstGeom>
          </p:spPr>
          <p:txBody>
            <a:bodyPr lIns="50800" tIns="50800" rIns="50800" bIns="50800" rtlCol="0" anchor="ctr"/>
            <a:lstStyle/>
            <a:p>
              <a:pPr algn="ctr">
                <a:lnSpc>
                  <a:spcPts val="1959"/>
                </a:lnSpc>
              </a:pPr>
              <a:endParaRPr/>
            </a:p>
          </p:txBody>
        </p:sp>
      </p:grpSp>
      <p:sp>
        <p:nvSpPr>
          <p:cNvPr id="12" name="TextBox 12"/>
          <p:cNvSpPr txBox="1"/>
          <p:nvPr/>
        </p:nvSpPr>
        <p:spPr>
          <a:xfrm>
            <a:off x="2145358" y="3463772"/>
            <a:ext cx="6069456" cy="422275"/>
          </a:xfrm>
          <a:prstGeom prst="rect">
            <a:avLst/>
          </a:prstGeom>
        </p:spPr>
        <p:txBody>
          <a:bodyPr lIns="0" tIns="0" rIns="0" bIns="0" rtlCol="0" anchor="t">
            <a:spAutoFit/>
          </a:bodyPr>
          <a:lstStyle/>
          <a:p>
            <a:pPr>
              <a:lnSpc>
                <a:spcPts val="3499"/>
              </a:lnSpc>
            </a:pPr>
            <a:r>
              <a:rPr lang="en-US" sz="2499">
                <a:solidFill>
                  <a:srgbClr val="FF0066"/>
                </a:solidFill>
                <a:latin typeface="Source Sans Pro Bold"/>
              </a:rPr>
              <a:t>Sessões de Mentoria Individual e em Grupo</a:t>
            </a:r>
          </a:p>
        </p:txBody>
      </p:sp>
      <p:sp>
        <p:nvSpPr>
          <p:cNvPr id="13" name="TextBox 13"/>
          <p:cNvSpPr txBox="1"/>
          <p:nvPr/>
        </p:nvSpPr>
        <p:spPr>
          <a:xfrm>
            <a:off x="2161057" y="4480750"/>
            <a:ext cx="6531166" cy="1637685"/>
          </a:xfrm>
          <a:prstGeom prst="rect">
            <a:avLst/>
          </a:prstGeom>
        </p:spPr>
        <p:txBody>
          <a:bodyPr lIns="0" tIns="0" rIns="0" bIns="0" rtlCol="0" anchor="t">
            <a:spAutoFit/>
          </a:bodyPr>
          <a:lstStyle/>
          <a:p>
            <a:pPr>
              <a:lnSpc>
                <a:spcPts val="2566"/>
              </a:lnSpc>
            </a:pPr>
            <a:r>
              <a:rPr lang="en-US" sz="2566">
                <a:solidFill>
                  <a:srgbClr val="FFFFFF"/>
                </a:solidFill>
                <a:latin typeface="Source Sans Pro Bold"/>
              </a:rPr>
              <a:t>Oferta de sessões de mentoria conduzidas por profissionais experientes no setor, proporcionando orientação personalizada e coletiva para maximizar o desenvolvimento profissional das participantes.</a:t>
            </a:r>
          </a:p>
        </p:txBody>
      </p:sp>
      <p:sp>
        <p:nvSpPr>
          <p:cNvPr id="14" name="TextBox 14"/>
          <p:cNvSpPr txBox="1"/>
          <p:nvPr/>
        </p:nvSpPr>
        <p:spPr>
          <a:xfrm>
            <a:off x="9713438" y="4380767"/>
            <a:ext cx="6531166" cy="985826"/>
          </a:xfrm>
          <a:prstGeom prst="rect">
            <a:avLst/>
          </a:prstGeom>
        </p:spPr>
        <p:txBody>
          <a:bodyPr lIns="0" tIns="0" rIns="0" bIns="0" rtlCol="0" anchor="t">
            <a:spAutoFit/>
          </a:bodyPr>
          <a:lstStyle/>
          <a:p>
            <a:pPr>
              <a:lnSpc>
                <a:spcPts val="2566"/>
              </a:lnSpc>
            </a:pPr>
            <a:r>
              <a:rPr lang="en-US" sz="2566">
                <a:solidFill>
                  <a:srgbClr val="FCFFFF"/>
                </a:solidFill>
                <a:latin typeface="Source Sans Pro Bold"/>
              </a:rPr>
              <a:t> Plataforma  online  para membras, onde elas podem interagir com outras mães,  e compartilhar experiências .</a:t>
            </a:r>
          </a:p>
        </p:txBody>
      </p:sp>
      <p:grpSp>
        <p:nvGrpSpPr>
          <p:cNvPr id="15" name="Group 15"/>
          <p:cNvGrpSpPr/>
          <p:nvPr/>
        </p:nvGrpSpPr>
        <p:grpSpPr>
          <a:xfrm>
            <a:off x="9144000" y="2934282"/>
            <a:ext cx="7005435" cy="4864622"/>
            <a:chOff x="0" y="0"/>
            <a:chExt cx="1845053" cy="1281217"/>
          </a:xfrm>
        </p:grpSpPr>
        <p:sp>
          <p:nvSpPr>
            <p:cNvPr id="16" name="Freeform 16"/>
            <p:cNvSpPr/>
            <p:nvPr/>
          </p:nvSpPr>
          <p:spPr>
            <a:xfrm>
              <a:off x="0" y="0"/>
              <a:ext cx="1845053" cy="1281217"/>
            </a:xfrm>
            <a:custGeom>
              <a:avLst/>
              <a:gdLst/>
              <a:ahLst/>
              <a:cxnLst/>
              <a:rect l="l" t="t" r="r" b="b"/>
              <a:pathLst>
                <a:path w="1845053" h="1281217">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id="17" name="TextBox 17"/>
            <p:cNvSpPr txBox="1"/>
            <p:nvPr/>
          </p:nvSpPr>
          <p:spPr>
            <a:xfrm>
              <a:off x="0" y="-38100"/>
              <a:ext cx="1845053" cy="1319317"/>
            </a:xfrm>
            <a:prstGeom prst="rect">
              <a:avLst/>
            </a:prstGeom>
          </p:spPr>
          <p:txBody>
            <a:bodyPr lIns="50800" tIns="50800" rIns="50800" bIns="50800" rtlCol="0" anchor="ctr"/>
            <a:lstStyle/>
            <a:p>
              <a:pPr algn="ctr">
                <a:lnSpc>
                  <a:spcPts val="1959"/>
                </a:lnSpc>
              </a:pPr>
              <a:r>
                <a:rPr lang="en-US" sz="1399">
                  <a:solidFill>
                    <a:srgbClr val="000000"/>
                  </a:solidFill>
                  <a:latin typeface="Ubuntu"/>
                </a:rPr>
                <a:t>x</a:t>
              </a:r>
            </a:p>
          </p:txBody>
        </p:sp>
      </p:grpSp>
      <p:grpSp>
        <p:nvGrpSpPr>
          <p:cNvPr id="18" name="Group 18"/>
          <p:cNvGrpSpPr/>
          <p:nvPr/>
        </p:nvGrpSpPr>
        <p:grpSpPr>
          <a:xfrm>
            <a:off x="16862738" y="2920739"/>
            <a:ext cx="7005435" cy="4864622"/>
            <a:chOff x="0" y="0"/>
            <a:chExt cx="1845053" cy="1281217"/>
          </a:xfrm>
        </p:grpSpPr>
        <p:sp>
          <p:nvSpPr>
            <p:cNvPr id="19" name="Freeform 19"/>
            <p:cNvSpPr/>
            <p:nvPr/>
          </p:nvSpPr>
          <p:spPr>
            <a:xfrm>
              <a:off x="0" y="0"/>
              <a:ext cx="1845053" cy="1281217"/>
            </a:xfrm>
            <a:custGeom>
              <a:avLst/>
              <a:gdLst/>
              <a:ahLst/>
              <a:cxnLst/>
              <a:rect l="l" t="t" r="r" b="b"/>
              <a:pathLst>
                <a:path w="1845053" h="1281217">
                  <a:moveTo>
                    <a:pt x="56362" y="0"/>
                  </a:moveTo>
                  <a:lnTo>
                    <a:pt x="1788691" y="0"/>
                  </a:lnTo>
                  <a:cubicBezTo>
                    <a:pt x="1803639" y="0"/>
                    <a:pt x="1817975" y="5938"/>
                    <a:pt x="1828545" y="16508"/>
                  </a:cubicBezTo>
                  <a:cubicBezTo>
                    <a:pt x="1839115" y="27078"/>
                    <a:pt x="1845053" y="41414"/>
                    <a:pt x="1845053" y="56362"/>
                  </a:cubicBezTo>
                  <a:lnTo>
                    <a:pt x="1845053" y="1224856"/>
                  </a:lnTo>
                  <a:cubicBezTo>
                    <a:pt x="1845053" y="1239804"/>
                    <a:pt x="1839115" y="1254139"/>
                    <a:pt x="1828545" y="1264709"/>
                  </a:cubicBezTo>
                  <a:cubicBezTo>
                    <a:pt x="1817975" y="1275279"/>
                    <a:pt x="1803639" y="1281217"/>
                    <a:pt x="1788691" y="1281217"/>
                  </a:cubicBezTo>
                  <a:lnTo>
                    <a:pt x="56362" y="1281217"/>
                  </a:lnTo>
                  <a:cubicBezTo>
                    <a:pt x="41414" y="1281217"/>
                    <a:pt x="27078" y="1275279"/>
                    <a:pt x="16508" y="1264709"/>
                  </a:cubicBezTo>
                  <a:cubicBezTo>
                    <a:pt x="5938" y="1254139"/>
                    <a:pt x="0" y="1239804"/>
                    <a:pt x="0" y="1224856"/>
                  </a:cubicBezTo>
                  <a:lnTo>
                    <a:pt x="0" y="56362"/>
                  </a:lnTo>
                  <a:cubicBezTo>
                    <a:pt x="0" y="41414"/>
                    <a:pt x="5938" y="27078"/>
                    <a:pt x="16508" y="16508"/>
                  </a:cubicBezTo>
                  <a:cubicBezTo>
                    <a:pt x="27078" y="5938"/>
                    <a:pt x="41414" y="0"/>
                    <a:pt x="56362" y="0"/>
                  </a:cubicBezTo>
                  <a:close/>
                </a:path>
              </a:pathLst>
            </a:custGeom>
            <a:solidFill>
              <a:srgbClr val="000000">
                <a:alpha val="0"/>
              </a:srgbClr>
            </a:solidFill>
            <a:ln w="19050" cap="rnd">
              <a:solidFill>
                <a:srgbClr val="FF0066"/>
              </a:solidFill>
              <a:prstDash val="solid"/>
              <a:round/>
            </a:ln>
          </p:spPr>
        </p:sp>
        <p:sp>
          <p:nvSpPr>
            <p:cNvPr id="20" name="TextBox 20"/>
            <p:cNvSpPr txBox="1"/>
            <p:nvPr/>
          </p:nvSpPr>
          <p:spPr>
            <a:xfrm>
              <a:off x="0" y="-38100"/>
              <a:ext cx="1845053" cy="1319317"/>
            </a:xfrm>
            <a:prstGeom prst="rect">
              <a:avLst/>
            </a:prstGeom>
          </p:spPr>
          <p:txBody>
            <a:bodyPr lIns="50800" tIns="50800" rIns="50800" bIns="50800" rtlCol="0" anchor="ctr"/>
            <a:lstStyle/>
            <a:p>
              <a:pPr algn="ctr">
                <a:lnSpc>
                  <a:spcPts val="1959"/>
                </a:lnSpc>
              </a:pPr>
              <a:endParaRPr/>
            </a:p>
          </p:txBody>
        </p:sp>
      </p:grpSp>
      <p:sp>
        <p:nvSpPr>
          <p:cNvPr id="21" name="Freeform 21"/>
          <p:cNvSpPr/>
          <p:nvPr/>
        </p:nvSpPr>
        <p:spPr>
          <a:xfrm flipH="1">
            <a:off x="12976329" y="906413"/>
            <a:ext cx="4282971" cy="404935"/>
          </a:xfrm>
          <a:custGeom>
            <a:avLst/>
            <a:gdLst/>
            <a:ahLst/>
            <a:cxnLst/>
            <a:rect l="l" t="t" r="r" b="b"/>
            <a:pathLst>
              <a:path w="4282971" h="404935">
                <a:moveTo>
                  <a:pt x="4282971" y="0"/>
                </a:moveTo>
                <a:lnTo>
                  <a:pt x="0" y="0"/>
                </a:lnTo>
                <a:lnTo>
                  <a:pt x="0" y="404935"/>
                </a:lnTo>
                <a:lnTo>
                  <a:pt x="4282971" y="404935"/>
                </a:lnTo>
                <a:lnTo>
                  <a:pt x="4282971"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2" name="Freeform 22"/>
          <p:cNvSpPr/>
          <p:nvPr/>
        </p:nvSpPr>
        <p:spPr>
          <a:xfrm>
            <a:off x="618779" y="699961"/>
            <a:ext cx="817839" cy="817839"/>
          </a:xfrm>
          <a:custGeom>
            <a:avLst/>
            <a:gdLst/>
            <a:ahLst/>
            <a:cxnLst/>
            <a:rect l="l" t="t" r="r" b="b"/>
            <a:pathLst>
              <a:path w="817839" h="817839">
                <a:moveTo>
                  <a:pt x="0" y="0"/>
                </a:moveTo>
                <a:lnTo>
                  <a:pt x="817839" y="0"/>
                </a:lnTo>
                <a:lnTo>
                  <a:pt x="817839" y="817839"/>
                </a:lnTo>
                <a:lnTo>
                  <a:pt x="0" y="817839"/>
                </a:lnTo>
                <a:lnTo>
                  <a:pt x="0" y="0"/>
                </a:lnTo>
                <a:close/>
              </a:path>
            </a:pathLst>
          </a:custGeom>
          <a:blipFill>
            <a:blip r:embed="rId7"/>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053473">
            <a:off x="6253395" y="-40274"/>
            <a:ext cx="18247695" cy="13602864"/>
          </a:xfrm>
          <a:custGeom>
            <a:avLst/>
            <a:gdLst/>
            <a:ahLst/>
            <a:cxnLst/>
            <a:rect l="l" t="t" r="r" b="b"/>
            <a:pathLst>
              <a:path w="18247695" h="13602864">
                <a:moveTo>
                  <a:pt x="0" y="0"/>
                </a:moveTo>
                <a:lnTo>
                  <a:pt x="18247695" y="0"/>
                </a:lnTo>
                <a:lnTo>
                  <a:pt x="18247695" y="13602864"/>
                </a:lnTo>
                <a:lnTo>
                  <a:pt x="0" y="13602864"/>
                </a:lnTo>
                <a:lnTo>
                  <a:pt x="0" y="0"/>
                </a:lnTo>
                <a:close/>
              </a:path>
            </a:pathLst>
          </a:custGeom>
          <a:blipFill>
            <a:blip r:embed="rId2"/>
            <a:stretch>
              <a:fillRect t="-9664"/>
            </a:stretch>
          </a:blipFill>
        </p:spPr>
      </p:sp>
      <p:sp>
        <p:nvSpPr>
          <p:cNvPr id="3" name="Freeform 3"/>
          <p:cNvSpPr/>
          <p:nvPr/>
        </p:nvSpPr>
        <p:spPr>
          <a:xfrm rot="-494652">
            <a:off x="11058819" y="3424870"/>
            <a:ext cx="8347908" cy="8650682"/>
          </a:xfrm>
          <a:custGeom>
            <a:avLst/>
            <a:gdLst/>
            <a:ahLst/>
            <a:cxnLst/>
            <a:rect l="l" t="t" r="r" b="b"/>
            <a:pathLst>
              <a:path w="8347908" h="8650682">
                <a:moveTo>
                  <a:pt x="0" y="0"/>
                </a:moveTo>
                <a:lnTo>
                  <a:pt x="8347908" y="0"/>
                </a:lnTo>
                <a:lnTo>
                  <a:pt x="8347908" y="8650681"/>
                </a:lnTo>
                <a:lnTo>
                  <a:pt x="0" y="8650681"/>
                </a:lnTo>
                <a:lnTo>
                  <a:pt x="0" y="0"/>
                </a:lnTo>
                <a:close/>
              </a:path>
            </a:pathLst>
          </a:custGeom>
          <a:blipFill>
            <a:blip r:embed="rId3"/>
            <a:stretch>
              <a:fillRect/>
            </a:stretch>
          </a:blipFill>
        </p:spPr>
      </p:sp>
      <p:sp>
        <p:nvSpPr>
          <p:cNvPr id="4" name="Freeform 4"/>
          <p:cNvSpPr/>
          <p:nvPr/>
        </p:nvSpPr>
        <p:spPr>
          <a:xfrm rot="-1299852" flipH="1">
            <a:off x="10423050" y="134538"/>
            <a:ext cx="4674763" cy="7823872"/>
          </a:xfrm>
          <a:custGeom>
            <a:avLst/>
            <a:gdLst/>
            <a:ahLst/>
            <a:cxnLst/>
            <a:rect l="l" t="t" r="r" b="b"/>
            <a:pathLst>
              <a:path w="4674763" h="7823872">
                <a:moveTo>
                  <a:pt x="4674764" y="0"/>
                </a:moveTo>
                <a:lnTo>
                  <a:pt x="0" y="0"/>
                </a:lnTo>
                <a:lnTo>
                  <a:pt x="0" y="7823872"/>
                </a:lnTo>
                <a:lnTo>
                  <a:pt x="4674764" y="7823872"/>
                </a:lnTo>
                <a:lnTo>
                  <a:pt x="4674764" y="0"/>
                </a:lnTo>
                <a:close/>
              </a:path>
            </a:pathLst>
          </a:custGeom>
          <a:blipFill>
            <a:blip r:embed="rId4"/>
            <a:stretch>
              <a:fillRect/>
            </a:stretch>
          </a:blipFill>
        </p:spPr>
      </p:sp>
      <p:sp>
        <p:nvSpPr>
          <p:cNvPr id="5" name="TextBox 5"/>
          <p:cNvSpPr txBox="1"/>
          <p:nvPr/>
        </p:nvSpPr>
        <p:spPr>
          <a:xfrm>
            <a:off x="1915457" y="5847698"/>
            <a:ext cx="9593730" cy="2339237"/>
          </a:xfrm>
          <a:prstGeom prst="rect">
            <a:avLst/>
          </a:prstGeom>
        </p:spPr>
        <p:txBody>
          <a:bodyPr lIns="0" tIns="0" rIns="0" bIns="0" rtlCol="0" anchor="t">
            <a:spAutoFit/>
          </a:bodyPr>
          <a:lstStyle/>
          <a:p>
            <a:pPr>
              <a:lnSpc>
                <a:spcPts val="4764"/>
              </a:lnSpc>
            </a:pPr>
            <a:r>
              <a:rPr lang="en-US" sz="2382">
                <a:solidFill>
                  <a:srgbClr val="FFFFFF"/>
                </a:solidFill>
                <a:latin typeface="Source Sans Pro"/>
              </a:rPr>
              <a:t>Assistência na busca por oportunidades de abrir seu proprio negocio.</a:t>
            </a:r>
          </a:p>
          <a:p>
            <a:pPr>
              <a:lnSpc>
                <a:spcPts val="4764"/>
              </a:lnSpc>
            </a:pPr>
            <a:r>
              <a:rPr lang="en-US" sz="2382">
                <a:solidFill>
                  <a:srgbClr val="FFFFFF"/>
                </a:solidFill>
                <a:latin typeface="Source Sans Pro"/>
              </a:rPr>
              <a:t>Preparação intensiva para o mundo do empreendedorismo</a:t>
            </a:r>
          </a:p>
          <a:p>
            <a:pPr>
              <a:lnSpc>
                <a:spcPts val="4764"/>
              </a:lnSpc>
            </a:pPr>
            <a:r>
              <a:rPr lang="en-US" sz="2382">
                <a:solidFill>
                  <a:srgbClr val="FFFFFF"/>
                </a:solidFill>
                <a:latin typeface="Source Sans Pro"/>
              </a:rPr>
              <a:t>Estabelecimento de parcerias estratégicas com empresas e organizações </a:t>
            </a:r>
          </a:p>
          <a:p>
            <a:pPr>
              <a:lnSpc>
                <a:spcPts val="4764"/>
              </a:lnSpc>
            </a:pPr>
            <a:endParaRPr lang="en-US" sz="2382">
              <a:solidFill>
                <a:srgbClr val="FFFFFF"/>
              </a:solidFill>
              <a:latin typeface="Source Sans Pro"/>
            </a:endParaRPr>
          </a:p>
        </p:txBody>
      </p:sp>
      <p:sp>
        <p:nvSpPr>
          <p:cNvPr id="6" name="TextBox 6"/>
          <p:cNvSpPr txBox="1"/>
          <p:nvPr/>
        </p:nvSpPr>
        <p:spPr>
          <a:xfrm>
            <a:off x="1269373" y="1402327"/>
            <a:ext cx="6568931" cy="3202164"/>
          </a:xfrm>
          <a:prstGeom prst="rect">
            <a:avLst/>
          </a:prstGeom>
        </p:spPr>
        <p:txBody>
          <a:bodyPr lIns="0" tIns="0" rIns="0" bIns="0" rtlCol="0" anchor="t">
            <a:spAutoFit/>
          </a:bodyPr>
          <a:lstStyle/>
          <a:p>
            <a:pPr>
              <a:lnSpc>
                <a:spcPts val="8319"/>
              </a:lnSpc>
            </a:pPr>
            <a:r>
              <a:rPr lang="en-US" sz="8319">
                <a:solidFill>
                  <a:srgbClr val="FFFFFF"/>
                </a:solidFill>
                <a:latin typeface="Source Sans Pro Bold"/>
              </a:rPr>
              <a:t>Colocação no  </a:t>
            </a:r>
          </a:p>
          <a:p>
            <a:pPr>
              <a:lnSpc>
                <a:spcPts val="8319"/>
              </a:lnSpc>
            </a:pPr>
            <a:r>
              <a:rPr lang="en-US" sz="8319">
                <a:solidFill>
                  <a:srgbClr val="FFFFFF"/>
                </a:solidFill>
                <a:latin typeface="Source Sans Pro Bold"/>
              </a:rPr>
              <a:t> </a:t>
            </a:r>
            <a:r>
              <a:rPr lang="en-US" sz="8319">
                <a:solidFill>
                  <a:srgbClr val="FF0066"/>
                </a:solidFill>
                <a:latin typeface="Source Sans Pro Bold"/>
              </a:rPr>
              <a:t>Mercado</a:t>
            </a:r>
          </a:p>
        </p:txBody>
      </p:sp>
      <p:sp>
        <p:nvSpPr>
          <p:cNvPr id="7" name="Freeform 7"/>
          <p:cNvSpPr/>
          <p:nvPr/>
        </p:nvSpPr>
        <p:spPr>
          <a:xfrm>
            <a:off x="1028700" y="7253779"/>
            <a:ext cx="240673" cy="240673"/>
          </a:xfrm>
          <a:custGeom>
            <a:avLst/>
            <a:gdLst/>
            <a:ahLst/>
            <a:cxnLst/>
            <a:rect l="l" t="t" r="r" b="b"/>
            <a:pathLst>
              <a:path w="240673" h="240673">
                <a:moveTo>
                  <a:pt x="0" y="0"/>
                </a:moveTo>
                <a:lnTo>
                  <a:pt x="240673" y="0"/>
                </a:lnTo>
                <a:lnTo>
                  <a:pt x="240673" y="240674"/>
                </a:lnTo>
                <a:lnTo>
                  <a:pt x="0" y="2406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1028700" y="6640821"/>
            <a:ext cx="240673" cy="240673"/>
          </a:xfrm>
          <a:custGeom>
            <a:avLst/>
            <a:gdLst/>
            <a:ahLst/>
            <a:cxnLst/>
            <a:rect l="l" t="t" r="r" b="b"/>
            <a:pathLst>
              <a:path w="240673" h="240673">
                <a:moveTo>
                  <a:pt x="0" y="0"/>
                </a:moveTo>
                <a:lnTo>
                  <a:pt x="240673" y="0"/>
                </a:lnTo>
                <a:lnTo>
                  <a:pt x="240673" y="240674"/>
                </a:lnTo>
                <a:lnTo>
                  <a:pt x="0" y="2406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028700" y="6028673"/>
            <a:ext cx="240673" cy="240673"/>
          </a:xfrm>
          <a:custGeom>
            <a:avLst/>
            <a:gdLst/>
            <a:ahLst/>
            <a:cxnLst/>
            <a:rect l="l" t="t" r="r" b="b"/>
            <a:pathLst>
              <a:path w="240673" h="240673">
                <a:moveTo>
                  <a:pt x="0" y="0"/>
                </a:moveTo>
                <a:lnTo>
                  <a:pt x="240673" y="0"/>
                </a:lnTo>
                <a:lnTo>
                  <a:pt x="240673" y="240673"/>
                </a:lnTo>
                <a:lnTo>
                  <a:pt x="0" y="2406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TextBox 10"/>
          <p:cNvSpPr txBox="1"/>
          <p:nvPr/>
        </p:nvSpPr>
        <p:spPr>
          <a:xfrm>
            <a:off x="5713854" y="2450563"/>
            <a:ext cx="7501081" cy="1106178"/>
          </a:xfrm>
          <a:prstGeom prst="rect">
            <a:avLst/>
          </a:prstGeom>
        </p:spPr>
        <p:txBody>
          <a:bodyPr lIns="0" tIns="0" rIns="0" bIns="0" rtlCol="0" anchor="t">
            <a:spAutoFit/>
          </a:bodyPr>
          <a:lstStyle/>
          <a:p>
            <a:pPr>
              <a:lnSpc>
                <a:spcPts val="8300"/>
              </a:lnSpc>
            </a:pPr>
            <a:r>
              <a:rPr lang="en-US" sz="8300">
                <a:solidFill>
                  <a:srgbClr val="FFFFFF"/>
                </a:solidFill>
                <a:latin typeface="Source Sans Pro Bold"/>
              </a:rPr>
              <a:t>de trabalho</a:t>
            </a:r>
            <a:r>
              <a:rPr lang="en-US" sz="8300">
                <a:solidFill>
                  <a:srgbClr val="FF0066"/>
                </a:solidFill>
                <a:latin typeface="Source Sans Pro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863</Words>
  <Application>Microsoft Office PowerPoint</Application>
  <PresentationFormat>Personalizar</PresentationFormat>
  <Paragraphs>129</Paragraphs>
  <Slides>25</Slides>
  <Notes>0</Notes>
  <HiddenSlides>0</HiddenSlides>
  <MMClips>0</MMClips>
  <ScaleCrop>false</ScaleCrop>
  <HeadingPairs>
    <vt:vector size="6" baseType="variant">
      <vt:variant>
        <vt:lpstr>Fontes usadas</vt:lpstr>
      </vt:variant>
      <vt:variant>
        <vt:i4>14</vt:i4>
      </vt:variant>
      <vt:variant>
        <vt:lpstr>Tema</vt:lpstr>
      </vt:variant>
      <vt:variant>
        <vt:i4>1</vt:i4>
      </vt:variant>
      <vt:variant>
        <vt:lpstr>Títulos de slides</vt:lpstr>
      </vt:variant>
      <vt:variant>
        <vt:i4>25</vt:i4>
      </vt:variant>
    </vt:vector>
  </HeadingPairs>
  <TitlesOfParts>
    <vt:vector size="40" baseType="lpstr">
      <vt:lpstr>Heading Now 31-38 Bold</vt:lpstr>
      <vt:lpstr>Nunito Sans Expanded Bold</vt:lpstr>
      <vt:lpstr>Poppins</vt:lpstr>
      <vt:lpstr>Source Sans Pro Bold Italics</vt:lpstr>
      <vt:lpstr>Nunito Sans Expanded</vt:lpstr>
      <vt:lpstr>Ubuntu</vt:lpstr>
      <vt:lpstr>Source Sans Pro</vt:lpstr>
      <vt:lpstr>Arimo Bold</vt:lpstr>
      <vt:lpstr>Calibri</vt:lpstr>
      <vt:lpstr>Source Sans Pro Bold</vt:lpstr>
      <vt:lpstr>Codec Pro ExtraBold</vt:lpstr>
      <vt:lpstr>Sansation</vt:lpstr>
      <vt:lpstr>Alata</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preta moderna profissional para proposta de investimento</dc:title>
  <cp:lastModifiedBy>Conta da Microsoft</cp:lastModifiedBy>
  <cp:revision>2</cp:revision>
  <dcterms:created xsi:type="dcterms:W3CDTF">2006-08-16T00:00:00Z</dcterms:created>
  <dcterms:modified xsi:type="dcterms:W3CDTF">2024-01-31T16:50:01Z</dcterms:modified>
  <dc:identifier>DAF0jRhsRw8</dc:identifier>
</cp:coreProperties>
</file>